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22"/>
  </p:notesMasterIdLst>
  <p:handoutMasterIdLst>
    <p:handoutMasterId r:id="rId23"/>
  </p:handoutMasterIdLst>
  <p:sldIdLst>
    <p:sldId id="272" r:id="rId2"/>
    <p:sldId id="306" r:id="rId3"/>
    <p:sldId id="316" r:id="rId4"/>
    <p:sldId id="320" r:id="rId5"/>
    <p:sldId id="292" r:id="rId6"/>
    <p:sldId id="289" r:id="rId7"/>
    <p:sldId id="312" r:id="rId8"/>
    <p:sldId id="303" r:id="rId9"/>
    <p:sldId id="313" r:id="rId10"/>
    <p:sldId id="321" r:id="rId11"/>
    <p:sldId id="296" r:id="rId12"/>
    <p:sldId id="315" r:id="rId13"/>
    <p:sldId id="317" r:id="rId14"/>
    <p:sldId id="319" r:id="rId15"/>
    <p:sldId id="322" r:id="rId16"/>
    <p:sldId id="323" r:id="rId17"/>
    <p:sldId id="310" r:id="rId18"/>
    <p:sldId id="297" r:id="rId19"/>
    <p:sldId id="324" r:id="rId20"/>
    <p:sldId id="266" r:id="rId21"/>
  </p:sldIdLst>
  <p:sldSz cx="9144000" cy="5143500" type="screen16x9"/>
  <p:notesSz cx="6794500" cy="9931400"/>
  <p:defaultTextStyle>
    <a:defPPr>
      <a:defRPr lang="fi-FI"/>
    </a:defPPr>
    <a:lvl1pPr marL="0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CCCC"/>
    <a:srgbClr val="F9F9F9"/>
    <a:srgbClr val="AC5474"/>
    <a:srgbClr val="FF8F2B"/>
    <a:srgbClr val="2F3485"/>
    <a:srgbClr val="72B5CC"/>
    <a:srgbClr val="E8A3BD"/>
    <a:srgbClr val="FFCBCB"/>
    <a:srgbClr val="85C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51" autoAdjust="0"/>
  </p:normalViewPr>
  <p:slideViewPr>
    <p:cSldViewPr snapToGrid="0" snapToObjects="1">
      <p:cViewPr varScale="1">
        <p:scale>
          <a:sx n="99" d="100"/>
          <a:sy n="99" d="100"/>
        </p:scale>
        <p:origin x="4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861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C9B35-EFBC-4576-B3F0-565D6C4C0C6A}" type="doc">
      <dgm:prSet loTypeId="urn:microsoft.com/office/officeart/2005/8/layout/chevron2" loCatId="process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fi-FI"/>
        </a:p>
      </dgm:t>
    </dgm:pt>
    <dgm:pt modelId="{414E9410-4B35-4A4F-B9B0-D2A7D40B0007}">
      <dgm:prSet phldrT="[Teksti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i-FI" dirty="0"/>
            <a:t> </a:t>
          </a:r>
        </a:p>
        <a:p>
          <a:endParaRPr lang="fi-FI" dirty="0"/>
        </a:p>
      </dgm:t>
    </dgm:pt>
    <dgm:pt modelId="{55BC0916-EDBF-4258-9BDE-531507A343A9}" type="parTrans" cxnId="{E51F28A1-A1D7-4BD1-BCE1-7EFCDAE893AC}">
      <dgm:prSet/>
      <dgm:spPr/>
      <dgm:t>
        <a:bodyPr/>
        <a:lstStyle/>
        <a:p>
          <a:endParaRPr lang="fi-FI"/>
        </a:p>
      </dgm:t>
    </dgm:pt>
    <dgm:pt modelId="{01F6A861-850F-426F-BF22-B640878685DF}" type="sibTrans" cxnId="{E51F28A1-A1D7-4BD1-BCE1-7EFCDAE893AC}">
      <dgm:prSet/>
      <dgm:spPr/>
      <dgm:t>
        <a:bodyPr/>
        <a:lstStyle/>
        <a:p>
          <a:endParaRPr lang="fi-FI"/>
        </a:p>
      </dgm:t>
    </dgm:pt>
    <dgm:pt modelId="{9AF5275D-5A45-4468-B9BF-91F35D5A5A36}">
      <dgm:prSet phldrT="[Teksti]"/>
      <dgm:spPr>
        <a:ln>
          <a:solidFill>
            <a:schemeClr val="tx1"/>
          </a:solidFill>
        </a:ln>
      </dgm:spPr>
      <dgm:t>
        <a:bodyPr/>
        <a:lstStyle/>
        <a:p>
          <a:r>
            <a:rPr lang="fi-FI" dirty="0" smtClean="0"/>
            <a:t>Application</a:t>
          </a:r>
          <a:endParaRPr lang="fi-FI" dirty="0"/>
        </a:p>
      </dgm:t>
    </dgm:pt>
    <dgm:pt modelId="{C2DB3D9E-BA6B-4254-A4F9-0BC21BD05245}" type="parTrans" cxnId="{A1A80D1F-E495-4787-B4DF-CEFA0BD9B7FB}">
      <dgm:prSet/>
      <dgm:spPr/>
      <dgm:t>
        <a:bodyPr/>
        <a:lstStyle/>
        <a:p>
          <a:endParaRPr lang="fi-FI"/>
        </a:p>
      </dgm:t>
    </dgm:pt>
    <dgm:pt modelId="{11758911-B0E4-44EF-9091-10643B0A5FD2}" type="sibTrans" cxnId="{A1A80D1F-E495-4787-B4DF-CEFA0BD9B7FB}">
      <dgm:prSet/>
      <dgm:spPr/>
      <dgm:t>
        <a:bodyPr/>
        <a:lstStyle/>
        <a:p>
          <a:endParaRPr lang="fi-FI"/>
        </a:p>
      </dgm:t>
    </dgm:pt>
    <dgm:pt modelId="{649BE94F-91B2-47F4-B5A1-0ACA875AB3E2}">
      <dgm:prSet phldrT="[Teksti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fi-FI" dirty="0"/>
            <a:t> </a:t>
          </a:r>
        </a:p>
        <a:p>
          <a:endParaRPr lang="fi-FI" dirty="0"/>
        </a:p>
      </dgm:t>
    </dgm:pt>
    <dgm:pt modelId="{D7CDBA0A-575B-4DC8-BB65-9C9E54078C6C}" type="parTrans" cxnId="{F98401E0-ECFA-4BB5-B234-82146D88BA75}">
      <dgm:prSet/>
      <dgm:spPr/>
      <dgm:t>
        <a:bodyPr/>
        <a:lstStyle/>
        <a:p>
          <a:endParaRPr lang="fi-FI"/>
        </a:p>
      </dgm:t>
    </dgm:pt>
    <dgm:pt modelId="{239787DA-345A-48ED-8F51-AB68798BDE0D}" type="sibTrans" cxnId="{F98401E0-ECFA-4BB5-B234-82146D88BA75}">
      <dgm:prSet/>
      <dgm:spPr/>
      <dgm:t>
        <a:bodyPr/>
        <a:lstStyle/>
        <a:p>
          <a:endParaRPr lang="fi-FI"/>
        </a:p>
      </dgm:t>
    </dgm:pt>
    <dgm:pt modelId="{D471E486-DB9E-41FA-A465-0CB12D7CB509}">
      <dgm:prSet phldrT="[Teksti]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fi-FI" dirty="0" smtClean="0"/>
            <a:t>Audit </a:t>
          </a:r>
          <a:r>
            <a:rPr lang="fi-FI" dirty="0" err="1" smtClean="0"/>
            <a:t>process</a:t>
          </a:r>
          <a:endParaRPr lang="fi-FI" dirty="0"/>
        </a:p>
      </dgm:t>
    </dgm:pt>
    <dgm:pt modelId="{850FE176-4D08-4584-8099-3B7C762E5570}" type="parTrans" cxnId="{0D39B38C-823E-4E77-B581-70A68524DA07}">
      <dgm:prSet/>
      <dgm:spPr/>
      <dgm:t>
        <a:bodyPr/>
        <a:lstStyle/>
        <a:p>
          <a:endParaRPr lang="fi-FI"/>
        </a:p>
      </dgm:t>
    </dgm:pt>
    <dgm:pt modelId="{85AD77DC-B8C1-49F4-8E27-5A64FE72F453}" type="sibTrans" cxnId="{0D39B38C-823E-4E77-B581-70A68524DA07}">
      <dgm:prSet/>
      <dgm:spPr/>
      <dgm:t>
        <a:bodyPr/>
        <a:lstStyle/>
        <a:p>
          <a:endParaRPr lang="fi-FI"/>
        </a:p>
      </dgm:t>
    </dgm:pt>
    <dgm:pt modelId="{324CD5A2-BD0B-4D3C-9231-875801AD5A99}">
      <dgm:prSet phldrT="[Teksti]"/>
      <dgm:spPr>
        <a:solidFill>
          <a:schemeClr val="bg2">
            <a:lumMod val="50000"/>
          </a:schemeClr>
        </a:solidFill>
      </dgm:spPr>
      <dgm:t>
        <a:bodyPr/>
        <a:lstStyle/>
        <a:p>
          <a:endParaRPr lang="fi-FI" dirty="0"/>
        </a:p>
        <a:p>
          <a:endParaRPr lang="fi-FI" dirty="0"/>
        </a:p>
      </dgm:t>
    </dgm:pt>
    <dgm:pt modelId="{952377BD-90F6-48A5-B8B9-9BE4DEEA76B3}" type="parTrans" cxnId="{8D5D960D-D1E3-40F4-B75B-4FCB79E0ABD3}">
      <dgm:prSet/>
      <dgm:spPr/>
      <dgm:t>
        <a:bodyPr/>
        <a:lstStyle/>
        <a:p>
          <a:endParaRPr lang="fi-FI"/>
        </a:p>
      </dgm:t>
    </dgm:pt>
    <dgm:pt modelId="{651A23B2-F7B0-41F4-8718-354C1EF61986}" type="sibTrans" cxnId="{8D5D960D-D1E3-40F4-B75B-4FCB79E0ABD3}">
      <dgm:prSet/>
      <dgm:spPr/>
      <dgm:t>
        <a:bodyPr/>
        <a:lstStyle/>
        <a:p>
          <a:endParaRPr lang="fi-FI"/>
        </a:p>
      </dgm:t>
    </dgm:pt>
    <dgm:pt modelId="{43FD8479-BFB8-4822-89D1-2B7E3333B35A}">
      <dgm:prSet phldrT="[Teksti]"/>
      <dgm:spPr>
        <a:ln>
          <a:solidFill>
            <a:schemeClr val="tx1"/>
          </a:solidFill>
        </a:ln>
      </dgm:spPr>
      <dgm:t>
        <a:bodyPr/>
        <a:lstStyle/>
        <a:p>
          <a:r>
            <a:rPr lang="fi-FI" dirty="0" err="1" smtClean="0"/>
            <a:t>Agreement</a:t>
          </a:r>
          <a:endParaRPr lang="fi-FI" dirty="0"/>
        </a:p>
      </dgm:t>
    </dgm:pt>
    <dgm:pt modelId="{082C076E-768D-44C2-93CB-4ED454F7DE1F}" type="parTrans" cxnId="{6C1D1CC1-22D4-4074-98D3-D7C1427C34F7}">
      <dgm:prSet/>
      <dgm:spPr/>
      <dgm:t>
        <a:bodyPr/>
        <a:lstStyle/>
        <a:p>
          <a:endParaRPr lang="fi-FI"/>
        </a:p>
      </dgm:t>
    </dgm:pt>
    <dgm:pt modelId="{33E3E770-D8E7-4B35-8481-66DD82C4A69E}" type="sibTrans" cxnId="{6C1D1CC1-22D4-4074-98D3-D7C1427C34F7}">
      <dgm:prSet/>
      <dgm:spPr/>
      <dgm:t>
        <a:bodyPr/>
        <a:lstStyle/>
        <a:p>
          <a:endParaRPr lang="fi-FI"/>
        </a:p>
      </dgm:t>
    </dgm:pt>
    <dgm:pt modelId="{B73D3FCC-B413-45E1-88AA-18E5747F8B0E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fi-FI"/>
        </a:p>
      </dgm:t>
    </dgm:pt>
    <dgm:pt modelId="{7F3212A3-A624-45AB-BAD3-D4F109324D0A}" type="parTrans" cxnId="{889F256D-3B48-4C88-8015-A467630645E9}">
      <dgm:prSet/>
      <dgm:spPr/>
      <dgm:t>
        <a:bodyPr/>
        <a:lstStyle/>
        <a:p>
          <a:endParaRPr lang="fi-FI"/>
        </a:p>
      </dgm:t>
    </dgm:pt>
    <dgm:pt modelId="{DCC2CF8E-D5C4-4870-95B0-889F10FF2E51}" type="sibTrans" cxnId="{889F256D-3B48-4C88-8015-A467630645E9}">
      <dgm:prSet/>
      <dgm:spPr/>
      <dgm:t>
        <a:bodyPr/>
        <a:lstStyle/>
        <a:p>
          <a:endParaRPr lang="fi-FI"/>
        </a:p>
      </dgm:t>
    </dgm:pt>
    <dgm:pt modelId="{0A9AB504-E640-43A1-AE71-B357747FB406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fi-FI" dirty="0" smtClean="0"/>
            <a:t>Data </a:t>
          </a:r>
          <a:r>
            <a:rPr lang="fi-FI" dirty="0" err="1" smtClean="0"/>
            <a:t>delivery</a:t>
          </a:r>
          <a:endParaRPr lang="fi-FI" dirty="0"/>
        </a:p>
      </dgm:t>
    </dgm:pt>
    <dgm:pt modelId="{3962847C-3285-4802-9CF0-AD0E74DFBD82}" type="parTrans" cxnId="{06C0DFCC-BF14-4B15-B116-576DA773C0DA}">
      <dgm:prSet/>
      <dgm:spPr/>
      <dgm:t>
        <a:bodyPr/>
        <a:lstStyle/>
        <a:p>
          <a:endParaRPr lang="fi-FI"/>
        </a:p>
      </dgm:t>
    </dgm:pt>
    <dgm:pt modelId="{D7DBEDDA-7B7F-4DB4-9FC3-70CD0618AC8A}" type="sibTrans" cxnId="{06C0DFCC-BF14-4B15-B116-576DA773C0DA}">
      <dgm:prSet/>
      <dgm:spPr/>
      <dgm:t>
        <a:bodyPr/>
        <a:lstStyle/>
        <a:p>
          <a:endParaRPr lang="fi-FI"/>
        </a:p>
      </dgm:t>
    </dgm:pt>
    <dgm:pt modelId="{DA0F5823-E4CF-47E9-BE61-1E09100273DA}">
      <dgm:prSet phldrT="[Teksti]"/>
      <dgm:spPr>
        <a:ln>
          <a:solidFill>
            <a:schemeClr val="tx1"/>
          </a:solidFill>
        </a:ln>
      </dgm:spPr>
      <dgm:t>
        <a:bodyPr/>
        <a:lstStyle/>
        <a:p>
          <a:endParaRPr lang="fi-FI" dirty="0"/>
        </a:p>
      </dgm:t>
    </dgm:pt>
    <dgm:pt modelId="{44D048BC-5EE7-44C3-A581-DBD8FDBF5CAE}" type="parTrans" cxnId="{94217B29-D189-42E3-BE05-46A2863AEBA7}">
      <dgm:prSet/>
      <dgm:spPr/>
      <dgm:t>
        <a:bodyPr/>
        <a:lstStyle/>
        <a:p>
          <a:endParaRPr lang="fi-FI"/>
        </a:p>
      </dgm:t>
    </dgm:pt>
    <dgm:pt modelId="{42556299-E225-48F0-902E-46F4911191EB}" type="sibTrans" cxnId="{94217B29-D189-42E3-BE05-46A2863AEBA7}">
      <dgm:prSet/>
      <dgm:spPr/>
      <dgm:t>
        <a:bodyPr/>
        <a:lstStyle/>
        <a:p>
          <a:endParaRPr lang="fi-FI"/>
        </a:p>
      </dgm:t>
    </dgm:pt>
    <dgm:pt modelId="{49AE71DD-6C88-4EED-A6A1-4652A393A69B}">
      <dgm:prSet phldrT="[Teksti]"/>
      <dgm:spPr>
        <a:ln>
          <a:solidFill>
            <a:schemeClr val="tx1"/>
          </a:solidFill>
        </a:ln>
      </dgm:spPr>
      <dgm:t>
        <a:bodyPr/>
        <a:lstStyle/>
        <a:p>
          <a:endParaRPr lang="fi-FI" dirty="0"/>
        </a:p>
      </dgm:t>
    </dgm:pt>
    <dgm:pt modelId="{681AB66F-ED6C-40AA-BD8A-8CFC8AE112EA}" type="parTrans" cxnId="{A109E786-B8BB-454A-ACA1-7CCF0A74BB68}">
      <dgm:prSet/>
      <dgm:spPr/>
      <dgm:t>
        <a:bodyPr/>
        <a:lstStyle/>
        <a:p>
          <a:endParaRPr lang="fi-FI"/>
        </a:p>
      </dgm:t>
    </dgm:pt>
    <dgm:pt modelId="{F71D5EC2-FFCA-4211-A962-DF8A72919AF2}" type="sibTrans" cxnId="{A109E786-B8BB-454A-ACA1-7CCF0A74BB68}">
      <dgm:prSet/>
      <dgm:spPr/>
      <dgm:t>
        <a:bodyPr/>
        <a:lstStyle/>
        <a:p>
          <a:endParaRPr lang="fi-FI"/>
        </a:p>
      </dgm:t>
    </dgm:pt>
    <dgm:pt modelId="{2EC16E2C-A5B6-4CB0-BB73-D8A6AA19202A}">
      <dgm:prSet/>
      <dgm:spPr>
        <a:ln>
          <a:solidFill>
            <a:schemeClr val="tx1"/>
          </a:solidFill>
        </a:ln>
      </dgm:spPr>
      <dgm:t>
        <a:bodyPr/>
        <a:lstStyle/>
        <a:p>
          <a:endParaRPr lang="fi-FI" dirty="0"/>
        </a:p>
      </dgm:t>
    </dgm:pt>
    <dgm:pt modelId="{F58A75AD-0596-4E47-A72C-267CD0FB89B4}" type="parTrans" cxnId="{3D777A6E-F254-4C2A-A517-0B35F37D2492}">
      <dgm:prSet/>
      <dgm:spPr/>
      <dgm:t>
        <a:bodyPr/>
        <a:lstStyle/>
        <a:p>
          <a:endParaRPr lang="fi-FI"/>
        </a:p>
      </dgm:t>
    </dgm:pt>
    <dgm:pt modelId="{1747BE0F-D4EF-478A-AF01-AF04325183EF}" type="sibTrans" cxnId="{3D777A6E-F254-4C2A-A517-0B35F37D2492}">
      <dgm:prSet/>
      <dgm:spPr/>
      <dgm:t>
        <a:bodyPr/>
        <a:lstStyle/>
        <a:p>
          <a:endParaRPr lang="fi-FI"/>
        </a:p>
      </dgm:t>
    </dgm:pt>
    <dgm:pt modelId="{F47F864C-2924-48DF-9D88-68A7A475295D}">
      <dgm:prSet phldrT="[Teksti]"/>
      <dgm:spPr>
        <a:solidFill>
          <a:schemeClr val="accent2">
            <a:lumMod val="60000"/>
            <a:lumOff val="40000"/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fi-FI" dirty="0"/>
        </a:p>
      </dgm:t>
    </dgm:pt>
    <dgm:pt modelId="{96CC1B99-301C-40D9-9836-96BE9D1E6F5A}" type="parTrans" cxnId="{4143C037-5AE7-4C42-9F15-7298401F40AE}">
      <dgm:prSet/>
      <dgm:spPr/>
      <dgm:t>
        <a:bodyPr/>
        <a:lstStyle/>
        <a:p>
          <a:endParaRPr lang="fi-FI"/>
        </a:p>
      </dgm:t>
    </dgm:pt>
    <dgm:pt modelId="{14536EB7-1018-4E5B-8CC2-E351A5715E00}" type="sibTrans" cxnId="{4143C037-5AE7-4C42-9F15-7298401F40AE}">
      <dgm:prSet/>
      <dgm:spPr/>
      <dgm:t>
        <a:bodyPr/>
        <a:lstStyle/>
        <a:p>
          <a:endParaRPr lang="fi-FI"/>
        </a:p>
      </dgm:t>
    </dgm:pt>
    <dgm:pt modelId="{5976C55A-CC04-49DF-8A57-867E1C8A2EF9}">
      <dgm:prSet/>
      <dgm:spPr>
        <a:ln>
          <a:solidFill>
            <a:schemeClr val="tx1"/>
          </a:solidFill>
        </a:ln>
      </dgm:spPr>
      <dgm:t>
        <a:bodyPr/>
        <a:lstStyle/>
        <a:p>
          <a:endParaRPr lang="fi-FI" dirty="0"/>
        </a:p>
      </dgm:t>
    </dgm:pt>
    <dgm:pt modelId="{79617149-16A5-400D-840D-A4409E160D6B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fi-FI" dirty="0" smtClean="0"/>
            <a:t>User </a:t>
          </a:r>
          <a:r>
            <a:rPr lang="fi-FI" dirty="0" err="1" smtClean="0"/>
            <a:t>license</a:t>
          </a:r>
          <a:endParaRPr lang="fi-FI" dirty="0"/>
        </a:p>
      </dgm:t>
    </dgm:pt>
    <dgm:pt modelId="{B7373772-EE21-4E9B-90ED-422F7D78BAA4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fi-FI"/>
        </a:p>
      </dgm:t>
    </dgm:pt>
    <dgm:pt modelId="{22858309-8540-4CFA-9AA7-9922E2BE12E4}" type="sibTrans" cxnId="{390BC5EE-D6C1-450A-B7A2-9404831E0924}">
      <dgm:prSet/>
      <dgm:spPr/>
      <dgm:t>
        <a:bodyPr/>
        <a:lstStyle/>
        <a:p>
          <a:endParaRPr lang="fi-FI"/>
        </a:p>
      </dgm:t>
    </dgm:pt>
    <dgm:pt modelId="{821EA3E0-AF2E-4DC0-A7D2-B9E05B31B27C}" type="parTrans" cxnId="{390BC5EE-D6C1-450A-B7A2-9404831E0924}">
      <dgm:prSet/>
      <dgm:spPr/>
      <dgm:t>
        <a:bodyPr/>
        <a:lstStyle/>
        <a:p>
          <a:endParaRPr lang="fi-FI"/>
        </a:p>
      </dgm:t>
    </dgm:pt>
    <dgm:pt modelId="{BFEDEBAA-22E7-4353-A99F-C3E643D8B00D}" type="sibTrans" cxnId="{DCC22A21-340D-449E-A5C4-5546C69D9E62}">
      <dgm:prSet/>
      <dgm:spPr/>
      <dgm:t>
        <a:bodyPr/>
        <a:lstStyle/>
        <a:p>
          <a:endParaRPr lang="fi-FI"/>
        </a:p>
      </dgm:t>
    </dgm:pt>
    <dgm:pt modelId="{3466A87D-3647-4F87-B82C-F8FBC21E8DC7}" type="parTrans" cxnId="{DCC22A21-340D-449E-A5C4-5546C69D9E62}">
      <dgm:prSet/>
      <dgm:spPr/>
      <dgm:t>
        <a:bodyPr/>
        <a:lstStyle/>
        <a:p>
          <a:endParaRPr lang="fi-FI"/>
        </a:p>
      </dgm:t>
    </dgm:pt>
    <dgm:pt modelId="{4C92474E-BDE5-4126-933C-EF8E76C3E2DB}" type="sibTrans" cxnId="{622444BD-52F1-4647-BEFB-529F3F535AE0}">
      <dgm:prSet/>
      <dgm:spPr/>
      <dgm:t>
        <a:bodyPr/>
        <a:lstStyle/>
        <a:p>
          <a:endParaRPr lang="fi-FI"/>
        </a:p>
      </dgm:t>
    </dgm:pt>
    <dgm:pt modelId="{36CB4233-1FE4-4302-9DF4-D0A0C729457F}" type="parTrans" cxnId="{622444BD-52F1-4647-BEFB-529F3F535AE0}">
      <dgm:prSet/>
      <dgm:spPr/>
      <dgm:t>
        <a:bodyPr/>
        <a:lstStyle/>
        <a:p>
          <a:endParaRPr lang="fi-FI"/>
        </a:p>
      </dgm:t>
    </dgm:pt>
    <dgm:pt modelId="{8AE50177-71D5-4E21-9D64-6163F8BB15AE}" type="pres">
      <dgm:prSet presAssocID="{228C9B35-EFBC-4576-B3F0-565D6C4C0C6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FD9D8495-338C-4291-9E5A-D1FD29F27445}" type="pres">
      <dgm:prSet presAssocID="{414E9410-4B35-4A4F-B9B0-D2A7D40B0007}" presName="composite" presStyleCnt="0"/>
      <dgm:spPr/>
    </dgm:pt>
    <dgm:pt modelId="{54381C45-44BF-472E-8F1C-C166761D9D6F}" type="pres">
      <dgm:prSet presAssocID="{414E9410-4B35-4A4F-B9B0-D2A7D40B0007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9E479E1-2099-436D-AD9E-FF4DEB408F5B}" type="pres">
      <dgm:prSet presAssocID="{414E9410-4B35-4A4F-B9B0-D2A7D40B0007}" presName="descendantText" presStyleLbl="alignAcc1" presStyleIdx="0" presStyleCnt="5" custLinFactNeighborX="298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3AFDB70-92D4-4724-96AD-C27D9A431023}" type="pres">
      <dgm:prSet presAssocID="{01F6A861-850F-426F-BF22-B640878685DF}" presName="sp" presStyleCnt="0"/>
      <dgm:spPr/>
    </dgm:pt>
    <dgm:pt modelId="{549ABBD7-43ED-4C03-9D6D-734FFD61252D}" type="pres">
      <dgm:prSet presAssocID="{649BE94F-91B2-47F4-B5A1-0ACA875AB3E2}" presName="composite" presStyleCnt="0"/>
      <dgm:spPr/>
    </dgm:pt>
    <dgm:pt modelId="{617C3B27-9B12-44C7-82BA-E5B26920E990}" type="pres">
      <dgm:prSet presAssocID="{649BE94F-91B2-47F4-B5A1-0ACA875AB3E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BD76FAB-8FCB-4E7D-AE1B-BEF8C1E2B5C4}" type="pres">
      <dgm:prSet presAssocID="{649BE94F-91B2-47F4-B5A1-0ACA875AB3E2}" presName="descendantText" presStyleLbl="alignAcc1" presStyleIdx="1" presStyleCnt="5" custLinFactNeighborX="22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F11EF43-DB7C-4348-B30E-3CCFB3DDD115}" type="pres">
      <dgm:prSet presAssocID="{239787DA-345A-48ED-8F51-AB68798BDE0D}" presName="sp" presStyleCnt="0"/>
      <dgm:spPr/>
    </dgm:pt>
    <dgm:pt modelId="{928093AF-78E1-49E4-9D5F-43698BFE7307}" type="pres">
      <dgm:prSet presAssocID="{324CD5A2-BD0B-4D3C-9231-875801AD5A99}" presName="composite" presStyleCnt="0"/>
      <dgm:spPr/>
    </dgm:pt>
    <dgm:pt modelId="{1C83A7E2-DA55-46DB-AE66-5BDED86594A8}" type="pres">
      <dgm:prSet presAssocID="{324CD5A2-BD0B-4D3C-9231-875801AD5A9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25A3A8F-6218-46D0-A5DD-B5FBD59B2AC4}" type="pres">
      <dgm:prSet presAssocID="{324CD5A2-BD0B-4D3C-9231-875801AD5A9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8CC6ADF-44A3-431A-AAB1-B6CE10E4440E}" type="pres">
      <dgm:prSet presAssocID="{651A23B2-F7B0-41F4-8718-354C1EF61986}" presName="sp" presStyleCnt="0"/>
      <dgm:spPr/>
    </dgm:pt>
    <dgm:pt modelId="{C0969FCF-4516-4752-847D-7FA766765B0C}" type="pres">
      <dgm:prSet presAssocID="{B7373772-EE21-4E9B-90ED-422F7D78BAA4}" presName="composite" presStyleCnt="0"/>
      <dgm:spPr/>
    </dgm:pt>
    <dgm:pt modelId="{969A4F49-0110-427B-8BFD-7DE6F13B173C}" type="pres">
      <dgm:prSet presAssocID="{B7373772-EE21-4E9B-90ED-422F7D78BAA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5818669-7BE2-4572-8350-F4CAF952C438}" type="pres">
      <dgm:prSet presAssocID="{B7373772-EE21-4E9B-90ED-422F7D78BAA4}" presName="descendantText" presStyleLbl="alignAcc1" presStyleIdx="3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0E6C743-E10E-438F-A603-9910E20AFC15}" type="pres">
      <dgm:prSet presAssocID="{22858309-8540-4CFA-9AA7-9922E2BE12E4}" presName="sp" presStyleCnt="0"/>
      <dgm:spPr/>
    </dgm:pt>
    <dgm:pt modelId="{D2D2EFD0-C075-467E-AE80-5E3446A1B571}" type="pres">
      <dgm:prSet presAssocID="{B73D3FCC-B413-45E1-88AA-18E5747F8B0E}" presName="composite" presStyleCnt="0"/>
      <dgm:spPr/>
    </dgm:pt>
    <dgm:pt modelId="{8BD8BDA5-B83C-420C-9F10-6C9684F5F0D8}" type="pres">
      <dgm:prSet presAssocID="{B73D3FCC-B413-45E1-88AA-18E5747F8B0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4738652-2E32-4089-BB07-73BF2675CA4B}" type="pres">
      <dgm:prSet presAssocID="{B73D3FCC-B413-45E1-88AA-18E5747F8B0E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742981F7-1F6D-46EC-8E2F-F7A203B062C5}" type="presOf" srcId="{0A9AB504-E640-43A1-AE71-B357747FB406}" destId="{44738652-2E32-4089-BB07-73BF2675CA4B}" srcOrd="0" destOrd="0" presId="urn:microsoft.com/office/officeart/2005/8/layout/chevron2"/>
    <dgm:cxn modelId="{6C1D1CC1-22D4-4074-98D3-D7C1427C34F7}" srcId="{324CD5A2-BD0B-4D3C-9231-875801AD5A99}" destId="{43FD8479-BFB8-4822-89D1-2B7E3333B35A}" srcOrd="0" destOrd="0" parTransId="{082C076E-768D-44C2-93CB-4ED454F7DE1F}" sibTransId="{33E3E770-D8E7-4B35-8481-66DD82C4A69E}"/>
    <dgm:cxn modelId="{8D5D960D-D1E3-40F4-B75B-4FCB79E0ABD3}" srcId="{228C9B35-EFBC-4576-B3F0-565D6C4C0C6A}" destId="{324CD5A2-BD0B-4D3C-9231-875801AD5A99}" srcOrd="2" destOrd="0" parTransId="{952377BD-90F6-48A5-B8B9-9BE4DEEA76B3}" sibTransId="{651A23B2-F7B0-41F4-8718-354C1EF61986}"/>
    <dgm:cxn modelId="{FD88690F-9E80-4974-8931-DF29941CF8D1}" type="presOf" srcId="{DA0F5823-E4CF-47E9-BE61-1E09100273DA}" destId="{29E479E1-2099-436D-AD9E-FF4DEB408F5B}" srcOrd="0" destOrd="1" presId="urn:microsoft.com/office/officeart/2005/8/layout/chevron2"/>
    <dgm:cxn modelId="{D91B7D96-ECA0-4F5B-9FC5-A34A58897D6B}" type="presOf" srcId="{79617149-16A5-400D-840D-A4409E160D6B}" destId="{95818669-7BE2-4572-8350-F4CAF952C438}" srcOrd="0" destOrd="0" presId="urn:microsoft.com/office/officeart/2005/8/layout/chevron2"/>
    <dgm:cxn modelId="{9B4B0259-7B7A-4D78-A5B8-228E72EDA25C}" type="presOf" srcId="{649BE94F-91B2-47F4-B5A1-0ACA875AB3E2}" destId="{617C3B27-9B12-44C7-82BA-E5B26920E990}" srcOrd="0" destOrd="0" presId="urn:microsoft.com/office/officeart/2005/8/layout/chevron2"/>
    <dgm:cxn modelId="{3D777A6E-F254-4C2A-A517-0B35F37D2492}" srcId="{B73D3FCC-B413-45E1-88AA-18E5747F8B0E}" destId="{2EC16E2C-A5B6-4CB0-BB73-D8A6AA19202A}" srcOrd="1" destOrd="0" parTransId="{F58A75AD-0596-4E47-A72C-267CD0FB89B4}" sibTransId="{1747BE0F-D4EF-478A-AF01-AF04325183EF}"/>
    <dgm:cxn modelId="{98FA40C8-8FA1-41E9-8928-D48E434550EF}" type="presOf" srcId="{414E9410-4B35-4A4F-B9B0-D2A7D40B0007}" destId="{54381C45-44BF-472E-8F1C-C166761D9D6F}" srcOrd="0" destOrd="0" presId="urn:microsoft.com/office/officeart/2005/8/layout/chevron2"/>
    <dgm:cxn modelId="{47FAB7D2-6940-49A4-82BB-E117DA2943DE}" type="presOf" srcId="{F47F864C-2924-48DF-9D88-68A7A475295D}" destId="{1BD76FAB-8FCB-4E7D-AE1B-BEF8C1E2B5C4}" srcOrd="0" destOrd="1" presId="urn:microsoft.com/office/officeart/2005/8/layout/chevron2"/>
    <dgm:cxn modelId="{94217B29-D189-42E3-BE05-46A2863AEBA7}" srcId="{414E9410-4B35-4A4F-B9B0-D2A7D40B0007}" destId="{DA0F5823-E4CF-47E9-BE61-1E09100273DA}" srcOrd="1" destOrd="0" parTransId="{44D048BC-5EE7-44C3-A581-DBD8FDBF5CAE}" sibTransId="{42556299-E225-48F0-902E-46F4911191EB}"/>
    <dgm:cxn modelId="{0D39B38C-823E-4E77-B581-70A68524DA07}" srcId="{649BE94F-91B2-47F4-B5A1-0ACA875AB3E2}" destId="{D471E486-DB9E-41FA-A465-0CB12D7CB509}" srcOrd="0" destOrd="0" parTransId="{850FE176-4D08-4584-8099-3B7C762E5570}" sibTransId="{85AD77DC-B8C1-49F4-8E27-5A64FE72F453}"/>
    <dgm:cxn modelId="{622444BD-52F1-4647-BEFB-529F3F535AE0}" srcId="{B7373772-EE21-4E9B-90ED-422F7D78BAA4}" destId="{79617149-16A5-400D-840D-A4409E160D6B}" srcOrd="0" destOrd="0" parTransId="{36CB4233-1FE4-4302-9DF4-D0A0C729457F}" sibTransId="{4C92474E-BDE5-4126-933C-EF8E76C3E2DB}"/>
    <dgm:cxn modelId="{2F9993FC-E24D-4E81-BC83-003AAA4B3C36}" type="presOf" srcId="{228C9B35-EFBC-4576-B3F0-565D6C4C0C6A}" destId="{8AE50177-71D5-4E21-9D64-6163F8BB15AE}" srcOrd="0" destOrd="0" presId="urn:microsoft.com/office/officeart/2005/8/layout/chevron2"/>
    <dgm:cxn modelId="{64468F57-0E19-4A4A-9646-882FD983621D}" type="presOf" srcId="{2EC16E2C-A5B6-4CB0-BB73-D8A6AA19202A}" destId="{44738652-2E32-4089-BB07-73BF2675CA4B}" srcOrd="0" destOrd="1" presId="urn:microsoft.com/office/officeart/2005/8/layout/chevron2"/>
    <dgm:cxn modelId="{4F8935DE-0190-4C27-99B5-24C98CA41578}" type="presOf" srcId="{B73D3FCC-B413-45E1-88AA-18E5747F8B0E}" destId="{8BD8BDA5-B83C-420C-9F10-6C9684F5F0D8}" srcOrd="0" destOrd="0" presId="urn:microsoft.com/office/officeart/2005/8/layout/chevron2"/>
    <dgm:cxn modelId="{2851FCCE-8D84-4E15-BF9A-3A5FF3E68123}" type="presOf" srcId="{D471E486-DB9E-41FA-A465-0CB12D7CB509}" destId="{1BD76FAB-8FCB-4E7D-AE1B-BEF8C1E2B5C4}" srcOrd="0" destOrd="0" presId="urn:microsoft.com/office/officeart/2005/8/layout/chevron2"/>
    <dgm:cxn modelId="{4F0F1CFC-9187-4E8D-B7B7-E74D4DFDABB7}" type="presOf" srcId="{324CD5A2-BD0B-4D3C-9231-875801AD5A99}" destId="{1C83A7E2-DA55-46DB-AE66-5BDED86594A8}" srcOrd="0" destOrd="0" presId="urn:microsoft.com/office/officeart/2005/8/layout/chevron2"/>
    <dgm:cxn modelId="{A109E786-B8BB-454A-ACA1-7CCF0A74BB68}" srcId="{324CD5A2-BD0B-4D3C-9231-875801AD5A99}" destId="{49AE71DD-6C88-4EED-A6A1-4652A393A69B}" srcOrd="1" destOrd="0" parTransId="{681AB66F-ED6C-40AA-BD8A-8CFC8AE112EA}" sibTransId="{F71D5EC2-FFCA-4211-A962-DF8A72919AF2}"/>
    <dgm:cxn modelId="{390BC5EE-D6C1-450A-B7A2-9404831E0924}" srcId="{228C9B35-EFBC-4576-B3F0-565D6C4C0C6A}" destId="{B7373772-EE21-4E9B-90ED-422F7D78BAA4}" srcOrd="3" destOrd="0" parTransId="{821EA3E0-AF2E-4DC0-A7D2-B9E05B31B27C}" sibTransId="{22858309-8540-4CFA-9AA7-9922E2BE12E4}"/>
    <dgm:cxn modelId="{38DEA458-5A97-49E3-96CB-C0CAC4AB719B}" type="presOf" srcId="{B7373772-EE21-4E9B-90ED-422F7D78BAA4}" destId="{969A4F49-0110-427B-8BFD-7DE6F13B173C}" srcOrd="0" destOrd="0" presId="urn:microsoft.com/office/officeart/2005/8/layout/chevron2"/>
    <dgm:cxn modelId="{786C9D01-FAE6-4A49-8BFF-45352937D3D3}" type="presOf" srcId="{43FD8479-BFB8-4822-89D1-2B7E3333B35A}" destId="{325A3A8F-6218-46D0-A5DD-B5FBD59B2AC4}" srcOrd="0" destOrd="0" presId="urn:microsoft.com/office/officeart/2005/8/layout/chevron2"/>
    <dgm:cxn modelId="{6F711260-40B7-4D46-B04D-914298DFCFE5}" type="presOf" srcId="{5976C55A-CC04-49DF-8A57-867E1C8A2EF9}" destId="{95818669-7BE2-4572-8350-F4CAF952C438}" srcOrd="0" destOrd="1" presId="urn:microsoft.com/office/officeart/2005/8/layout/chevron2"/>
    <dgm:cxn modelId="{F98401E0-ECFA-4BB5-B234-82146D88BA75}" srcId="{228C9B35-EFBC-4576-B3F0-565D6C4C0C6A}" destId="{649BE94F-91B2-47F4-B5A1-0ACA875AB3E2}" srcOrd="1" destOrd="0" parTransId="{D7CDBA0A-575B-4DC8-BB65-9C9E54078C6C}" sibTransId="{239787DA-345A-48ED-8F51-AB68798BDE0D}"/>
    <dgm:cxn modelId="{889F256D-3B48-4C88-8015-A467630645E9}" srcId="{228C9B35-EFBC-4576-B3F0-565D6C4C0C6A}" destId="{B73D3FCC-B413-45E1-88AA-18E5747F8B0E}" srcOrd="4" destOrd="0" parTransId="{7F3212A3-A624-45AB-BAD3-D4F109324D0A}" sibTransId="{DCC2CF8E-D5C4-4870-95B0-889F10FF2E51}"/>
    <dgm:cxn modelId="{721A0AB2-9543-4C3C-BFC2-49FAFC7C1F22}" type="presOf" srcId="{9AF5275D-5A45-4468-B9BF-91F35D5A5A36}" destId="{29E479E1-2099-436D-AD9E-FF4DEB408F5B}" srcOrd="0" destOrd="0" presId="urn:microsoft.com/office/officeart/2005/8/layout/chevron2"/>
    <dgm:cxn modelId="{DCC22A21-340D-449E-A5C4-5546C69D9E62}" srcId="{B7373772-EE21-4E9B-90ED-422F7D78BAA4}" destId="{5976C55A-CC04-49DF-8A57-867E1C8A2EF9}" srcOrd="1" destOrd="0" parTransId="{3466A87D-3647-4F87-B82C-F8FBC21E8DC7}" sibTransId="{BFEDEBAA-22E7-4353-A99F-C3E643D8B00D}"/>
    <dgm:cxn modelId="{E51F28A1-A1D7-4BD1-BCE1-7EFCDAE893AC}" srcId="{228C9B35-EFBC-4576-B3F0-565D6C4C0C6A}" destId="{414E9410-4B35-4A4F-B9B0-D2A7D40B0007}" srcOrd="0" destOrd="0" parTransId="{55BC0916-EDBF-4258-9BDE-531507A343A9}" sibTransId="{01F6A861-850F-426F-BF22-B640878685DF}"/>
    <dgm:cxn modelId="{3DB1CE3C-58E7-4A6D-BD56-0B868928DDC3}" type="presOf" srcId="{49AE71DD-6C88-4EED-A6A1-4652A393A69B}" destId="{325A3A8F-6218-46D0-A5DD-B5FBD59B2AC4}" srcOrd="0" destOrd="1" presId="urn:microsoft.com/office/officeart/2005/8/layout/chevron2"/>
    <dgm:cxn modelId="{A1A80D1F-E495-4787-B4DF-CEFA0BD9B7FB}" srcId="{414E9410-4B35-4A4F-B9B0-D2A7D40B0007}" destId="{9AF5275D-5A45-4468-B9BF-91F35D5A5A36}" srcOrd="0" destOrd="0" parTransId="{C2DB3D9E-BA6B-4254-A4F9-0BC21BD05245}" sibTransId="{11758911-B0E4-44EF-9091-10643B0A5FD2}"/>
    <dgm:cxn modelId="{06C0DFCC-BF14-4B15-B116-576DA773C0DA}" srcId="{B73D3FCC-B413-45E1-88AA-18E5747F8B0E}" destId="{0A9AB504-E640-43A1-AE71-B357747FB406}" srcOrd="0" destOrd="0" parTransId="{3962847C-3285-4802-9CF0-AD0E74DFBD82}" sibTransId="{D7DBEDDA-7B7F-4DB4-9FC3-70CD0618AC8A}"/>
    <dgm:cxn modelId="{4143C037-5AE7-4C42-9F15-7298401F40AE}" srcId="{649BE94F-91B2-47F4-B5A1-0ACA875AB3E2}" destId="{F47F864C-2924-48DF-9D88-68A7A475295D}" srcOrd="1" destOrd="0" parTransId="{96CC1B99-301C-40D9-9836-96BE9D1E6F5A}" sibTransId="{14536EB7-1018-4E5B-8CC2-E351A5715E00}"/>
    <dgm:cxn modelId="{824E15EB-59C0-487A-AA4C-54CB6DCFD44C}" type="presParOf" srcId="{8AE50177-71D5-4E21-9D64-6163F8BB15AE}" destId="{FD9D8495-338C-4291-9E5A-D1FD29F27445}" srcOrd="0" destOrd="0" presId="urn:microsoft.com/office/officeart/2005/8/layout/chevron2"/>
    <dgm:cxn modelId="{A05C8F7F-1BC9-46B6-A946-2AE29F1FF644}" type="presParOf" srcId="{FD9D8495-338C-4291-9E5A-D1FD29F27445}" destId="{54381C45-44BF-472E-8F1C-C166761D9D6F}" srcOrd="0" destOrd="0" presId="urn:microsoft.com/office/officeart/2005/8/layout/chevron2"/>
    <dgm:cxn modelId="{55752EE6-EBF7-4DDF-AEAA-F6B54196468E}" type="presParOf" srcId="{FD9D8495-338C-4291-9E5A-D1FD29F27445}" destId="{29E479E1-2099-436D-AD9E-FF4DEB408F5B}" srcOrd="1" destOrd="0" presId="urn:microsoft.com/office/officeart/2005/8/layout/chevron2"/>
    <dgm:cxn modelId="{185D208E-8050-4FFF-B5DD-2E1C293A24FA}" type="presParOf" srcId="{8AE50177-71D5-4E21-9D64-6163F8BB15AE}" destId="{33AFDB70-92D4-4724-96AD-C27D9A431023}" srcOrd="1" destOrd="0" presId="urn:microsoft.com/office/officeart/2005/8/layout/chevron2"/>
    <dgm:cxn modelId="{4AFDC797-7414-4423-B6C8-A3132C91F965}" type="presParOf" srcId="{8AE50177-71D5-4E21-9D64-6163F8BB15AE}" destId="{549ABBD7-43ED-4C03-9D6D-734FFD61252D}" srcOrd="2" destOrd="0" presId="urn:microsoft.com/office/officeart/2005/8/layout/chevron2"/>
    <dgm:cxn modelId="{C79979E7-3173-4789-9F00-8E68D52C790E}" type="presParOf" srcId="{549ABBD7-43ED-4C03-9D6D-734FFD61252D}" destId="{617C3B27-9B12-44C7-82BA-E5B26920E990}" srcOrd="0" destOrd="0" presId="urn:microsoft.com/office/officeart/2005/8/layout/chevron2"/>
    <dgm:cxn modelId="{85B3851F-FB0A-4054-87E2-87D5A5D405B9}" type="presParOf" srcId="{549ABBD7-43ED-4C03-9D6D-734FFD61252D}" destId="{1BD76FAB-8FCB-4E7D-AE1B-BEF8C1E2B5C4}" srcOrd="1" destOrd="0" presId="urn:microsoft.com/office/officeart/2005/8/layout/chevron2"/>
    <dgm:cxn modelId="{0820BDAA-50FB-4E4B-8520-BD20E523336C}" type="presParOf" srcId="{8AE50177-71D5-4E21-9D64-6163F8BB15AE}" destId="{DF11EF43-DB7C-4348-B30E-3CCFB3DDD115}" srcOrd="3" destOrd="0" presId="urn:microsoft.com/office/officeart/2005/8/layout/chevron2"/>
    <dgm:cxn modelId="{B193ACD0-B7E4-4DFF-AB19-9EF5D7693B3C}" type="presParOf" srcId="{8AE50177-71D5-4E21-9D64-6163F8BB15AE}" destId="{928093AF-78E1-49E4-9D5F-43698BFE7307}" srcOrd="4" destOrd="0" presId="urn:microsoft.com/office/officeart/2005/8/layout/chevron2"/>
    <dgm:cxn modelId="{BBEFD3E2-7210-47B0-B77B-6F9C007CD900}" type="presParOf" srcId="{928093AF-78E1-49E4-9D5F-43698BFE7307}" destId="{1C83A7E2-DA55-46DB-AE66-5BDED86594A8}" srcOrd="0" destOrd="0" presId="urn:microsoft.com/office/officeart/2005/8/layout/chevron2"/>
    <dgm:cxn modelId="{CD1E79B3-804D-4242-AF82-AAA2767D6316}" type="presParOf" srcId="{928093AF-78E1-49E4-9D5F-43698BFE7307}" destId="{325A3A8F-6218-46D0-A5DD-B5FBD59B2AC4}" srcOrd="1" destOrd="0" presId="urn:microsoft.com/office/officeart/2005/8/layout/chevron2"/>
    <dgm:cxn modelId="{32634019-2A22-4B8C-B9BF-A6B8649EEFF6}" type="presParOf" srcId="{8AE50177-71D5-4E21-9D64-6163F8BB15AE}" destId="{18CC6ADF-44A3-431A-AAB1-B6CE10E4440E}" srcOrd="5" destOrd="0" presId="urn:microsoft.com/office/officeart/2005/8/layout/chevron2"/>
    <dgm:cxn modelId="{6B4C2DC0-35E1-4796-BF6D-105884577334}" type="presParOf" srcId="{8AE50177-71D5-4E21-9D64-6163F8BB15AE}" destId="{C0969FCF-4516-4752-847D-7FA766765B0C}" srcOrd="6" destOrd="0" presId="urn:microsoft.com/office/officeart/2005/8/layout/chevron2"/>
    <dgm:cxn modelId="{A0A2689E-1BC0-41CC-8225-B47CEE41CB9F}" type="presParOf" srcId="{C0969FCF-4516-4752-847D-7FA766765B0C}" destId="{969A4F49-0110-427B-8BFD-7DE6F13B173C}" srcOrd="0" destOrd="0" presId="urn:microsoft.com/office/officeart/2005/8/layout/chevron2"/>
    <dgm:cxn modelId="{5B9A53EA-B2DA-4D5E-AD74-FEBB45B5EC5B}" type="presParOf" srcId="{C0969FCF-4516-4752-847D-7FA766765B0C}" destId="{95818669-7BE2-4572-8350-F4CAF952C438}" srcOrd="1" destOrd="0" presId="urn:microsoft.com/office/officeart/2005/8/layout/chevron2"/>
    <dgm:cxn modelId="{08369C69-3BF6-45A3-8993-E476F641027E}" type="presParOf" srcId="{8AE50177-71D5-4E21-9D64-6163F8BB15AE}" destId="{80E6C743-E10E-438F-A603-9910E20AFC15}" srcOrd="7" destOrd="0" presId="urn:microsoft.com/office/officeart/2005/8/layout/chevron2"/>
    <dgm:cxn modelId="{D2E813F4-748E-4115-927E-470F52444497}" type="presParOf" srcId="{8AE50177-71D5-4E21-9D64-6163F8BB15AE}" destId="{D2D2EFD0-C075-467E-AE80-5E3446A1B571}" srcOrd="8" destOrd="0" presId="urn:microsoft.com/office/officeart/2005/8/layout/chevron2"/>
    <dgm:cxn modelId="{FA13809E-7D11-4DFE-BEB7-8F9940635935}" type="presParOf" srcId="{D2D2EFD0-C075-467E-AE80-5E3446A1B571}" destId="{8BD8BDA5-B83C-420C-9F10-6C9684F5F0D8}" srcOrd="0" destOrd="0" presId="urn:microsoft.com/office/officeart/2005/8/layout/chevron2"/>
    <dgm:cxn modelId="{8D882DD0-0C0B-44BF-BD1F-38437331041E}" type="presParOf" srcId="{D2D2EFD0-C075-467E-AE80-5E3446A1B571}" destId="{44738652-2E32-4089-BB07-73BF2675CA4B}" srcOrd="1" destOrd="0" presId="urn:microsoft.com/office/officeart/2005/8/layout/chevr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C24F9F-B70C-415D-BAB9-1A868156C1AB}" type="doc">
      <dgm:prSet loTypeId="urn:microsoft.com/office/officeart/2009/3/layout/IncreasingArrowsProcess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8A595AD8-A614-47BF-A089-9CC61EB0218F}">
      <dgm:prSet phldrT="[Teksti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i-FI" dirty="0"/>
            <a:t>1. </a:t>
          </a:r>
          <a:r>
            <a:rPr lang="fi-FI" b="1" dirty="0" err="1" smtClean="0"/>
            <a:t>Questionnaire</a:t>
          </a:r>
          <a:endParaRPr lang="fi-FI" dirty="0"/>
        </a:p>
      </dgm:t>
    </dgm:pt>
    <dgm:pt modelId="{7D0F0AEB-92EA-4464-824E-943EAA59781F}" type="parTrans" cxnId="{EECCAFFE-E012-4150-AFA0-E75AAC90661F}">
      <dgm:prSet/>
      <dgm:spPr/>
      <dgm:t>
        <a:bodyPr/>
        <a:lstStyle/>
        <a:p>
          <a:endParaRPr lang="fi-FI"/>
        </a:p>
      </dgm:t>
    </dgm:pt>
    <dgm:pt modelId="{E1272C3F-EE3D-4C81-B60B-B1FEBC32E93C}" type="sibTrans" cxnId="{EECCAFFE-E012-4150-AFA0-E75AAC90661F}">
      <dgm:prSet/>
      <dgm:spPr/>
      <dgm:t>
        <a:bodyPr/>
        <a:lstStyle/>
        <a:p>
          <a:endParaRPr lang="fi-FI"/>
        </a:p>
      </dgm:t>
    </dgm:pt>
    <dgm:pt modelId="{4EE7FBDF-3813-41E1-B920-66DB7026AB75}">
      <dgm:prSet phldrT="[Teksti]"/>
      <dgm:spPr>
        <a:ln>
          <a:solidFill>
            <a:schemeClr val="tx1"/>
          </a:solidFill>
        </a:ln>
      </dgm:spPr>
      <dgm:t>
        <a:bodyPr/>
        <a:lstStyle/>
        <a:p>
          <a:r>
            <a:rPr lang="fi-FI" dirty="0" smtClean="0"/>
            <a:t>- Data</a:t>
          </a:r>
        </a:p>
        <a:p>
          <a:r>
            <a:rPr lang="fi-FI" dirty="0" smtClean="0"/>
            <a:t>- </a:t>
          </a:r>
          <a:r>
            <a:rPr lang="fi-FI" dirty="0" err="1" smtClean="0"/>
            <a:t>Process</a:t>
          </a:r>
          <a:endParaRPr lang="fi-FI" dirty="0" smtClean="0"/>
        </a:p>
        <a:p>
          <a:r>
            <a:rPr lang="fi-FI" dirty="0" smtClean="0"/>
            <a:t>- </a:t>
          </a:r>
          <a:r>
            <a:rPr lang="fi-FI" dirty="0" err="1" smtClean="0"/>
            <a:t>Quality</a:t>
          </a:r>
          <a:r>
            <a:rPr lang="fi-FI" dirty="0" smtClean="0"/>
            <a:t> management</a:t>
          </a:r>
        </a:p>
        <a:p>
          <a:r>
            <a:rPr lang="fi-FI" dirty="0" smtClean="0"/>
            <a:t>- </a:t>
          </a:r>
          <a:r>
            <a:rPr lang="fi-FI" dirty="0" err="1" smtClean="0"/>
            <a:t>Commitment</a:t>
          </a:r>
          <a:endParaRPr lang="fi-FI" dirty="0" smtClean="0"/>
        </a:p>
        <a:p>
          <a:endParaRPr lang="fi-FI" dirty="0" smtClean="0"/>
        </a:p>
      </dgm:t>
    </dgm:pt>
    <dgm:pt modelId="{19D4DF4D-F46C-471D-A298-060F3D3A5D72}" type="parTrans" cxnId="{EE39635B-420C-421A-B42B-2D3D05976989}">
      <dgm:prSet/>
      <dgm:spPr/>
      <dgm:t>
        <a:bodyPr/>
        <a:lstStyle/>
        <a:p>
          <a:endParaRPr lang="fi-FI"/>
        </a:p>
      </dgm:t>
    </dgm:pt>
    <dgm:pt modelId="{7E77A886-4C9F-4D7A-92B2-AFA325F9F818}" type="sibTrans" cxnId="{EE39635B-420C-421A-B42B-2D3D05976989}">
      <dgm:prSet/>
      <dgm:spPr/>
      <dgm:t>
        <a:bodyPr/>
        <a:lstStyle/>
        <a:p>
          <a:endParaRPr lang="fi-FI"/>
        </a:p>
      </dgm:t>
    </dgm:pt>
    <dgm:pt modelId="{71192506-85DF-477F-A593-27404C4DBFBE}">
      <dgm:prSet phldrT="[Teksti]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fi-FI" b="1" dirty="0"/>
            <a:t>2. </a:t>
          </a:r>
          <a:r>
            <a:rPr lang="fi-FI" b="1" dirty="0" smtClean="0"/>
            <a:t>Audit </a:t>
          </a:r>
          <a:r>
            <a:rPr lang="fi-FI" b="1" dirty="0" err="1" smtClean="0"/>
            <a:t>meeting</a:t>
          </a:r>
          <a:endParaRPr lang="fi-FI" b="1" dirty="0"/>
        </a:p>
      </dgm:t>
    </dgm:pt>
    <dgm:pt modelId="{DEEE1AAC-176B-4656-85F8-CC332B0F6580}" type="parTrans" cxnId="{7E00647E-A9F3-4FC6-8316-B967F8F5BAEC}">
      <dgm:prSet/>
      <dgm:spPr/>
      <dgm:t>
        <a:bodyPr/>
        <a:lstStyle/>
        <a:p>
          <a:endParaRPr lang="fi-FI"/>
        </a:p>
      </dgm:t>
    </dgm:pt>
    <dgm:pt modelId="{8DDB90E5-1132-4EC5-8131-79DA19C50202}" type="sibTrans" cxnId="{7E00647E-A9F3-4FC6-8316-B967F8F5BAEC}">
      <dgm:prSet/>
      <dgm:spPr/>
      <dgm:t>
        <a:bodyPr/>
        <a:lstStyle/>
        <a:p>
          <a:endParaRPr lang="fi-FI"/>
        </a:p>
      </dgm:t>
    </dgm:pt>
    <dgm:pt modelId="{E9B778D3-351F-4483-9A72-6A3A4B6D9726}">
      <dgm:prSet phldrT="[Teksti]"/>
      <dgm:spPr>
        <a:ln>
          <a:solidFill>
            <a:schemeClr val="tx1"/>
          </a:solidFill>
        </a:ln>
      </dgm:spPr>
      <dgm:t>
        <a:bodyPr/>
        <a:lstStyle/>
        <a:p>
          <a:r>
            <a:rPr lang="fi-FI" dirty="0" smtClean="0"/>
            <a:t>- </a:t>
          </a:r>
          <a:r>
            <a:rPr lang="fi-FI" dirty="0" err="1" smtClean="0"/>
            <a:t>Facilities</a:t>
          </a:r>
          <a:r>
            <a:rPr lang="fi-FI" dirty="0" smtClean="0"/>
            <a:t>: hardware, software</a:t>
          </a:r>
        </a:p>
        <a:p>
          <a:r>
            <a:rPr lang="fi-FI" dirty="0" smtClean="0"/>
            <a:t>- Human </a:t>
          </a:r>
          <a:r>
            <a:rPr lang="fi-FI" dirty="0" err="1" smtClean="0"/>
            <a:t>resources</a:t>
          </a:r>
          <a:endParaRPr lang="fi-FI" dirty="0" smtClean="0"/>
        </a:p>
        <a:p>
          <a:endParaRPr lang="fi-FI" dirty="0"/>
        </a:p>
      </dgm:t>
    </dgm:pt>
    <dgm:pt modelId="{88DA8598-4D47-4111-B3E3-E96A346D8311}" type="parTrans" cxnId="{BF81B29E-B089-4941-9F58-E2FB06B8D51F}">
      <dgm:prSet/>
      <dgm:spPr/>
      <dgm:t>
        <a:bodyPr/>
        <a:lstStyle/>
        <a:p>
          <a:endParaRPr lang="fi-FI"/>
        </a:p>
      </dgm:t>
    </dgm:pt>
    <dgm:pt modelId="{C3A3D3F2-BC86-4350-A478-FEF89DCE4696}" type="sibTrans" cxnId="{BF81B29E-B089-4941-9F58-E2FB06B8D51F}">
      <dgm:prSet/>
      <dgm:spPr/>
      <dgm:t>
        <a:bodyPr/>
        <a:lstStyle/>
        <a:p>
          <a:endParaRPr lang="fi-FI"/>
        </a:p>
      </dgm:t>
    </dgm:pt>
    <dgm:pt modelId="{C371BD5B-109C-465F-9FEA-E99551BC1A3C}">
      <dgm:prSet phldrT="[Teksti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i-FI" b="1" dirty="0"/>
            <a:t>3. </a:t>
          </a:r>
          <a:r>
            <a:rPr lang="fi-FI" b="1" dirty="0" smtClean="0"/>
            <a:t>Report</a:t>
          </a:r>
          <a:endParaRPr lang="fi-FI" b="1" dirty="0"/>
        </a:p>
      </dgm:t>
    </dgm:pt>
    <dgm:pt modelId="{DEC8B996-703F-4C12-A12F-9163239CC9CA}" type="parTrans" cxnId="{F422BA68-4637-455A-9E01-0C757E8DDC16}">
      <dgm:prSet/>
      <dgm:spPr/>
      <dgm:t>
        <a:bodyPr/>
        <a:lstStyle/>
        <a:p>
          <a:endParaRPr lang="fi-FI"/>
        </a:p>
      </dgm:t>
    </dgm:pt>
    <dgm:pt modelId="{2A8D784C-9088-400A-B18C-55F058E77F99}" type="sibTrans" cxnId="{F422BA68-4637-455A-9E01-0C757E8DDC16}">
      <dgm:prSet/>
      <dgm:spPr/>
      <dgm:t>
        <a:bodyPr/>
        <a:lstStyle/>
        <a:p>
          <a:endParaRPr lang="fi-FI"/>
        </a:p>
      </dgm:t>
    </dgm:pt>
    <dgm:pt modelId="{1F39DDEA-F2D5-4E98-A177-131DF6D5A1D8}">
      <dgm:prSet phldrT="[Teksti]"/>
      <dgm:spPr>
        <a:ln>
          <a:solidFill>
            <a:schemeClr val="tx1"/>
          </a:solidFill>
        </a:ln>
      </dgm:spPr>
      <dgm:t>
        <a:bodyPr/>
        <a:lstStyle/>
        <a:p>
          <a:r>
            <a:rPr lang="fi-FI" dirty="0" smtClean="0"/>
            <a:t>- </a:t>
          </a:r>
          <a:r>
            <a:rPr lang="fi-FI" dirty="0" err="1" smtClean="0"/>
            <a:t>Decision</a:t>
          </a:r>
          <a:r>
            <a:rPr lang="fi-FI" dirty="0" smtClean="0"/>
            <a:t>  (</a:t>
          </a:r>
          <a:r>
            <a:rPr lang="fi-FI" dirty="0" err="1" smtClean="0"/>
            <a:t>accepted</a:t>
          </a:r>
          <a:r>
            <a:rPr lang="fi-FI" dirty="0" smtClean="0"/>
            <a:t>/</a:t>
          </a:r>
          <a:r>
            <a:rPr lang="fi-FI" dirty="0" err="1" smtClean="0"/>
            <a:t>not</a:t>
          </a:r>
          <a:r>
            <a:rPr lang="fi-FI" dirty="0" smtClean="0"/>
            <a:t> </a:t>
          </a:r>
          <a:r>
            <a:rPr lang="fi-FI" dirty="0" err="1" smtClean="0"/>
            <a:t>accepted</a:t>
          </a:r>
          <a:r>
            <a:rPr lang="fi-FI" dirty="0" smtClean="0"/>
            <a:t>)</a:t>
          </a:r>
          <a:endParaRPr lang="fi-FI" dirty="0"/>
        </a:p>
        <a:p>
          <a:r>
            <a:rPr lang="fi-FI" dirty="0" smtClean="0"/>
            <a:t>- </a:t>
          </a:r>
          <a:r>
            <a:rPr lang="fi-FI" dirty="0" err="1" smtClean="0"/>
            <a:t>Summary</a:t>
          </a:r>
          <a:endParaRPr lang="fi-FI" dirty="0"/>
        </a:p>
        <a:p>
          <a:r>
            <a:rPr lang="en-US" dirty="0" smtClean="0"/>
            <a:t>- Development needs, measure proposals</a:t>
          </a:r>
          <a:endParaRPr lang="fi-FI" dirty="0"/>
        </a:p>
      </dgm:t>
    </dgm:pt>
    <dgm:pt modelId="{3367C727-5520-4D4E-996C-23F3E4EC39E3}" type="parTrans" cxnId="{2BDB83A2-5257-4061-8EB8-36B9E84DDFCC}">
      <dgm:prSet/>
      <dgm:spPr/>
      <dgm:t>
        <a:bodyPr/>
        <a:lstStyle/>
        <a:p>
          <a:endParaRPr lang="fi-FI"/>
        </a:p>
      </dgm:t>
    </dgm:pt>
    <dgm:pt modelId="{347B38E7-8309-4572-B612-2830130C7608}" type="sibTrans" cxnId="{2BDB83A2-5257-4061-8EB8-36B9E84DDFCC}">
      <dgm:prSet/>
      <dgm:spPr/>
      <dgm:t>
        <a:bodyPr/>
        <a:lstStyle/>
        <a:p>
          <a:endParaRPr lang="fi-FI"/>
        </a:p>
      </dgm:t>
    </dgm:pt>
    <dgm:pt modelId="{5BE8EC86-7FF6-44E6-A297-A7D5E5F650DF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fi-FI" b="1" dirty="0"/>
            <a:t>4. </a:t>
          </a:r>
          <a:r>
            <a:rPr lang="fi-FI" b="1" dirty="0" err="1" smtClean="0"/>
            <a:t>Tracking</a:t>
          </a:r>
          <a:r>
            <a:rPr lang="fi-FI" b="1" dirty="0" smtClean="0"/>
            <a:t> </a:t>
          </a:r>
          <a:r>
            <a:rPr lang="fi-FI" b="1" dirty="0" err="1" smtClean="0"/>
            <a:t>meeting</a:t>
          </a:r>
          <a:endParaRPr lang="fi-FI" b="1" dirty="0"/>
        </a:p>
      </dgm:t>
    </dgm:pt>
    <dgm:pt modelId="{A76E279A-316F-49ED-B099-4294273280C8}" type="parTrans" cxnId="{9C64E251-C543-47CC-B72E-1B584481CDE5}">
      <dgm:prSet/>
      <dgm:spPr/>
      <dgm:t>
        <a:bodyPr/>
        <a:lstStyle/>
        <a:p>
          <a:endParaRPr lang="fi-FI"/>
        </a:p>
      </dgm:t>
    </dgm:pt>
    <dgm:pt modelId="{55B4C610-CF88-4094-BECD-9B1742846B24}" type="sibTrans" cxnId="{9C64E251-C543-47CC-B72E-1B584481CDE5}">
      <dgm:prSet/>
      <dgm:spPr/>
      <dgm:t>
        <a:bodyPr/>
        <a:lstStyle/>
        <a:p>
          <a:endParaRPr lang="fi-FI"/>
        </a:p>
      </dgm:t>
    </dgm:pt>
    <dgm:pt modelId="{537F4A6E-30AF-4E81-A630-3F9033DC159C}">
      <dgm:prSet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- Commitment:</a:t>
          </a:r>
        </a:p>
        <a:p>
          <a:r>
            <a:rPr lang="en-US" dirty="0" smtClean="0"/>
            <a:t>development needs, measure proposals fulfilled?</a:t>
          </a:r>
          <a:endParaRPr lang="fi-FI" dirty="0"/>
        </a:p>
      </dgm:t>
    </dgm:pt>
    <dgm:pt modelId="{DE6A879B-05D7-4261-9201-622D2B9C9755}" type="parTrans" cxnId="{3D7942AE-2F86-4A87-92C8-8F204AF22331}">
      <dgm:prSet/>
      <dgm:spPr/>
      <dgm:t>
        <a:bodyPr/>
        <a:lstStyle/>
        <a:p>
          <a:endParaRPr lang="fi-FI"/>
        </a:p>
      </dgm:t>
    </dgm:pt>
    <dgm:pt modelId="{E9EA3A7D-1865-443E-8BA7-27C7D7A42B2D}" type="sibTrans" cxnId="{3D7942AE-2F86-4A87-92C8-8F204AF22331}">
      <dgm:prSet/>
      <dgm:spPr/>
      <dgm:t>
        <a:bodyPr/>
        <a:lstStyle/>
        <a:p>
          <a:endParaRPr lang="fi-FI"/>
        </a:p>
      </dgm:t>
    </dgm:pt>
    <dgm:pt modelId="{1F4722B4-4EB1-46C5-8BDF-D75FBEDE8224}" type="pres">
      <dgm:prSet presAssocID="{4FC24F9F-B70C-415D-BAB9-1A868156C1A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fi-FI"/>
        </a:p>
      </dgm:t>
    </dgm:pt>
    <dgm:pt modelId="{A187E0A2-BB5D-4302-86C6-E3B52A586F36}" type="pres">
      <dgm:prSet presAssocID="{8A595AD8-A614-47BF-A089-9CC61EB0218F}" presName="parentText1" presStyleLbl="node1" presStyleIdx="0" presStyleCnt="4" custLinFactNeighborY="1460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70DEAE8-F42C-4BB6-A7A7-C66EE0A5D289}" type="pres">
      <dgm:prSet presAssocID="{8A595AD8-A614-47BF-A089-9CC61EB0218F}" presName="childText1" presStyleLbl="solidAlignAcc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95EC8F1-49CF-4C41-B75B-895195A94C6F}" type="pres">
      <dgm:prSet presAssocID="{71192506-85DF-477F-A593-27404C4DBFBE}" presName="parentText2" presStyleLbl="node1" presStyleIdx="1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341D1B0-80CF-4AC4-B725-E851F38C09EC}" type="pres">
      <dgm:prSet presAssocID="{71192506-85DF-477F-A593-27404C4DBFBE}" presName="childText2" presStyleLbl="solidAlignAcc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75A26B7-7E38-44DE-AFEC-E42F9B6EF8FB}" type="pres">
      <dgm:prSet presAssocID="{C371BD5B-109C-465F-9FEA-E99551BC1A3C}" presName="parentText3" presStyleLbl="node1" presStyleIdx="2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4AFB888-6883-493C-B353-656FB3C1F40A}" type="pres">
      <dgm:prSet presAssocID="{C371BD5B-109C-465F-9FEA-E99551BC1A3C}" presName="childText3" presStyleLbl="solidAlignAcc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D8BBDA1-63D1-4761-BBBF-E16AA847CABE}" type="pres">
      <dgm:prSet presAssocID="{5BE8EC86-7FF6-44E6-A297-A7D5E5F650DF}" presName="parentText4" presStyleLbl="node1" presStyleIdx="3" presStyleCnt="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D2DA73F-E3F4-447A-B0B3-3187AF9F10B0}" type="pres">
      <dgm:prSet presAssocID="{5BE8EC86-7FF6-44E6-A297-A7D5E5F650DF}" presName="childText4" presStyleLbl="solidAlignAcc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BDB83A2-5257-4061-8EB8-36B9E84DDFCC}" srcId="{C371BD5B-109C-465F-9FEA-E99551BC1A3C}" destId="{1F39DDEA-F2D5-4E98-A177-131DF6D5A1D8}" srcOrd="0" destOrd="0" parTransId="{3367C727-5520-4D4E-996C-23F3E4EC39E3}" sibTransId="{347B38E7-8309-4572-B612-2830130C7608}"/>
    <dgm:cxn modelId="{5AF1B3D3-D63C-478E-8043-739BABA9EABF}" type="presOf" srcId="{4EE7FBDF-3813-41E1-B920-66DB7026AB75}" destId="{E70DEAE8-F42C-4BB6-A7A7-C66EE0A5D289}" srcOrd="0" destOrd="0" presId="urn:microsoft.com/office/officeart/2009/3/layout/IncreasingArrowsProcess"/>
    <dgm:cxn modelId="{A1E54EC7-F85D-4A3B-B926-DB51687F323E}" type="presOf" srcId="{E9B778D3-351F-4483-9A72-6A3A4B6D9726}" destId="{B341D1B0-80CF-4AC4-B725-E851F38C09EC}" srcOrd="0" destOrd="0" presId="urn:microsoft.com/office/officeart/2009/3/layout/IncreasingArrowsProcess"/>
    <dgm:cxn modelId="{EECCAFFE-E012-4150-AFA0-E75AAC90661F}" srcId="{4FC24F9F-B70C-415D-BAB9-1A868156C1AB}" destId="{8A595AD8-A614-47BF-A089-9CC61EB0218F}" srcOrd="0" destOrd="0" parTransId="{7D0F0AEB-92EA-4464-824E-943EAA59781F}" sibTransId="{E1272C3F-EE3D-4C81-B60B-B1FEBC32E93C}"/>
    <dgm:cxn modelId="{F422BA68-4637-455A-9E01-0C757E8DDC16}" srcId="{4FC24F9F-B70C-415D-BAB9-1A868156C1AB}" destId="{C371BD5B-109C-465F-9FEA-E99551BC1A3C}" srcOrd="2" destOrd="0" parTransId="{DEC8B996-703F-4C12-A12F-9163239CC9CA}" sibTransId="{2A8D784C-9088-400A-B18C-55F058E77F99}"/>
    <dgm:cxn modelId="{EE39635B-420C-421A-B42B-2D3D05976989}" srcId="{8A595AD8-A614-47BF-A089-9CC61EB0218F}" destId="{4EE7FBDF-3813-41E1-B920-66DB7026AB75}" srcOrd="0" destOrd="0" parTransId="{19D4DF4D-F46C-471D-A298-060F3D3A5D72}" sibTransId="{7E77A886-4C9F-4D7A-92B2-AFA325F9F818}"/>
    <dgm:cxn modelId="{E2F38E44-E296-44C2-8B5C-D3B9F6F94685}" type="presOf" srcId="{71192506-85DF-477F-A593-27404C4DBFBE}" destId="{095EC8F1-49CF-4C41-B75B-895195A94C6F}" srcOrd="0" destOrd="0" presId="urn:microsoft.com/office/officeart/2009/3/layout/IncreasingArrowsProcess"/>
    <dgm:cxn modelId="{D6D3906A-DE09-45EE-8CEF-AC7A5D683192}" type="presOf" srcId="{8A595AD8-A614-47BF-A089-9CC61EB0218F}" destId="{A187E0A2-BB5D-4302-86C6-E3B52A586F36}" srcOrd="0" destOrd="0" presId="urn:microsoft.com/office/officeart/2009/3/layout/IncreasingArrowsProcess"/>
    <dgm:cxn modelId="{9C64E251-C543-47CC-B72E-1B584481CDE5}" srcId="{4FC24F9F-B70C-415D-BAB9-1A868156C1AB}" destId="{5BE8EC86-7FF6-44E6-A297-A7D5E5F650DF}" srcOrd="3" destOrd="0" parTransId="{A76E279A-316F-49ED-B099-4294273280C8}" sibTransId="{55B4C610-CF88-4094-BECD-9B1742846B24}"/>
    <dgm:cxn modelId="{B1337333-4BE8-479F-B624-F842F289253F}" type="presOf" srcId="{1F39DDEA-F2D5-4E98-A177-131DF6D5A1D8}" destId="{14AFB888-6883-493C-B353-656FB3C1F40A}" srcOrd="0" destOrd="0" presId="urn:microsoft.com/office/officeart/2009/3/layout/IncreasingArrowsProcess"/>
    <dgm:cxn modelId="{B7F53237-129C-476D-8F72-66F6EBA856B2}" type="presOf" srcId="{5BE8EC86-7FF6-44E6-A297-A7D5E5F650DF}" destId="{4D8BBDA1-63D1-4761-BBBF-E16AA847CABE}" srcOrd="0" destOrd="0" presId="urn:microsoft.com/office/officeart/2009/3/layout/IncreasingArrowsProcess"/>
    <dgm:cxn modelId="{1A7C7139-FD80-43EB-9C00-39C513EFCCDD}" type="presOf" srcId="{C371BD5B-109C-465F-9FEA-E99551BC1A3C}" destId="{E75A26B7-7E38-44DE-AFEC-E42F9B6EF8FB}" srcOrd="0" destOrd="0" presId="urn:microsoft.com/office/officeart/2009/3/layout/IncreasingArrowsProcess"/>
    <dgm:cxn modelId="{7E00647E-A9F3-4FC6-8316-B967F8F5BAEC}" srcId="{4FC24F9F-B70C-415D-BAB9-1A868156C1AB}" destId="{71192506-85DF-477F-A593-27404C4DBFBE}" srcOrd="1" destOrd="0" parTransId="{DEEE1AAC-176B-4656-85F8-CC332B0F6580}" sibTransId="{8DDB90E5-1132-4EC5-8131-79DA19C50202}"/>
    <dgm:cxn modelId="{BF81B29E-B089-4941-9F58-E2FB06B8D51F}" srcId="{71192506-85DF-477F-A593-27404C4DBFBE}" destId="{E9B778D3-351F-4483-9A72-6A3A4B6D9726}" srcOrd="0" destOrd="0" parTransId="{88DA8598-4D47-4111-B3E3-E96A346D8311}" sibTransId="{C3A3D3F2-BC86-4350-A478-FEF89DCE4696}"/>
    <dgm:cxn modelId="{E1ABE99D-F907-44D3-94C9-4967FEAB5276}" type="presOf" srcId="{4FC24F9F-B70C-415D-BAB9-1A868156C1AB}" destId="{1F4722B4-4EB1-46C5-8BDF-D75FBEDE8224}" srcOrd="0" destOrd="0" presId="urn:microsoft.com/office/officeart/2009/3/layout/IncreasingArrowsProcess"/>
    <dgm:cxn modelId="{3D7942AE-2F86-4A87-92C8-8F204AF22331}" srcId="{5BE8EC86-7FF6-44E6-A297-A7D5E5F650DF}" destId="{537F4A6E-30AF-4E81-A630-3F9033DC159C}" srcOrd="0" destOrd="0" parTransId="{DE6A879B-05D7-4261-9201-622D2B9C9755}" sibTransId="{E9EA3A7D-1865-443E-8BA7-27C7D7A42B2D}"/>
    <dgm:cxn modelId="{F7B12B3C-2E8F-472B-AFF7-6A03B97B81DA}" type="presOf" srcId="{537F4A6E-30AF-4E81-A630-3F9033DC159C}" destId="{3D2DA73F-E3F4-447A-B0B3-3187AF9F10B0}" srcOrd="0" destOrd="0" presId="urn:microsoft.com/office/officeart/2009/3/layout/IncreasingArrowsProcess"/>
    <dgm:cxn modelId="{0F68764E-9F11-43C3-8105-2B4CD01830A9}" type="presParOf" srcId="{1F4722B4-4EB1-46C5-8BDF-D75FBEDE8224}" destId="{A187E0A2-BB5D-4302-86C6-E3B52A586F36}" srcOrd="0" destOrd="0" presId="urn:microsoft.com/office/officeart/2009/3/layout/IncreasingArrowsProcess"/>
    <dgm:cxn modelId="{D88D9BF3-6F43-4163-87AC-D358DCEC471B}" type="presParOf" srcId="{1F4722B4-4EB1-46C5-8BDF-D75FBEDE8224}" destId="{E70DEAE8-F42C-4BB6-A7A7-C66EE0A5D289}" srcOrd="1" destOrd="0" presId="urn:microsoft.com/office/officeart/2009/3/layout/IncreasingArrowsProcess"/>
    <dgm:cxn modelId="{302C0376-5C51-40C5-B19E-05D546A7A90C}" type="presParOf" srcId="{1F4722B4-4EB1-46C5-8BDF-D75FBEDE8224}" destId="{095EC8F1-49CF-4C41-B75B-895195A94C6F}" srcOrd="2" destOrd="0" presId="urn:microsoft.com/office/officeart/2009/3/layout/IncreasingArrowsProcess"/>
    <dgm:cxn modelId="{F33B65C0-5D11-49FF-AF94-CFA5E949A48E}" type="presParOf" srcId="{1F4722B4-4EB1-46C5-8BDF-D75FBEDE8224}" destId="{B341D1B0-80CF-4AC4-B725-E851F38C09EC}" srcOrd="3" destOrd="0" presId="urn:microsoft.com/office/officeart/2009/3/layout/IncreasingArrowsProcess"/>
    <dgm:cxn modelId="{1D7C1D37-0E3C-4997-8183-F489604FECCA}" type="presParOf" srcId="{1F4722B4-4EB1-46C5-8BDF-D75FBEDE8224}" destId="{E75A26B7-7E38-44DE-AFEC-E42F9B6EF8FB}" srcOrd="4" destOrd="0" presId="urn:microsoft.com/office/officeart/2009/3/layout/IncreasingArrowsProcess"/>
    <dgm:cxn modelId="{69D3E623-698B-4890-9527-E621B578D20D}" type="presParOf" srcId="{1F4722B4-4EB1-46C5-8BDF-D75FBEDE8224}" destId="{14AFB888-6883-493C-B353-656FB3C1F40A}" srcOrd="5" destOrd="0" presId="urn:microsoft.com/office/officeart/2009/3/layout/IncreasingArrowsProcess"/>
    <dgm:cxn modelId="{6CE93A84-2638-4AB7-AB02-8C00A8313509}" type="presParOf" srcId="{1F4722B4-4EB1-46C5-8BDF-D75FBEDE8224}" destId="{4D8BBDA1-63D1-4761-BBBF-E16AA847CABE}" srcOrd="6" destOrd="0" presId="urn:microsoft.com/office/officeart/2009/3/layout/IncreasingArrowsProcess"/>
    <dgm:cxn modelId="{A86302C2-D540-4581-A09D-C6C39C005BE5}" type="presParOf" srcId="{1F4722B4-4EB1-46C5-8BDF-D75FBEDE8224}" destId="{3D2DA73F-E3F4-447A-B0B3-3187AF9F10B0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81C45-44BF-472E-8F1C-C166761D9D6F}">
      <dsp:nvSpPr>
        <dsp:cNvPr id="0" name=""/>
        <dsp:cNvSpPr/>
      </dsp:nvSpPr>
      <dsp:spPr>
        <a:xfrm rot="5400000">
          <a:off x="-107283" y="108220"/>
          <a:ext cx="715222" cy="500655"/>
        </a:xfrm>
        <a:prstGeom prst="chevron">
          <a:avLst/>
        </a:prstGeom>
        <a:solidFill>
          <a:schemeClr val="bg2">
            <a:lumMod val="5000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kern="1200" dirty="0"/>
            <a:t>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600" kern="1200" dirty="0"/>
        </a:p>
      </dsp:txBody>
      <dsp:txXfrm rot="-5400000">
        <a:off x="1" y="251265"/>
        <a:ext cx="500655" cy="214567"/>
      </dsp:txXfrm>
    </dsp:sp>
    <dsp:sp modelId="{29E479E1-2099-436D-AD9E-FF4DEB408F5B}">
      <dsp:nvSpPr>
        <dsp:cNvPr id="0" name=""/>
        <dsp:cNvSpPr/>
      </dsp:nvSpPr>
      <dsp:spPr>
        <a:xfrm rot="5400000">
          <a:off x="2607389" y="-2105795"/>
          <a:ext cx="464894" cy="467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Application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400" kern="1200" dirty="0"/>
        </a:p>
      </dsp:txBody>
      <dsp:txXfrm rot="-5400000">
        <a:off x="500656" y="23632"/>
        <a:ext cx="4655667" cy="419506"/>
      </dsp:txXfrm>
    </dsp:sp>
    <dsp:sp modelId="{617C3B27-9B12-44C7-82BA-E5B26920E990}">
      <dsp:nvSpPr>
        <dsp:cNvPr id="0" name=""/>
        <dsp:cNvSpPr/>
      </dsp:nvSpPr>
      <dsp:spPr>
        <a:xfrm rot="5400000">
          <a:off x="-107283" y="699070"/>
          <a:ext cx="715222" cy="500655"/>
        </a:xfrm>
        <a:prstGeom prst="chevron">
          <a:avLst/>
        </a:prstGeom>
        <a:solidFill>
          <a:schemeClr val="bg2">
            <a:lumMod val="50000"/>
          </a:schemeClr>
        </a:solidFill>
        <a:ln w="6350" cap="flat" cmpd="sng" algn="ctr">
          <a:solidFill>
            <a:schemeClr val="accent1">
              <a:shade val="80000"/>
              <a:hueOff val="67816"/>
              <a:satOff val="1294"/>
              <a:lumOff val="571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600" kern="1200" dirty="0"/>
            <a:t> 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600" kern="1200" dirty="0"/>
        </a:p>
      </dsp:txBody>
      <dsp:txXfrm rot="-5400000">
        <a:off x="1" y="842115"/>
        <a:ext cx="500655" cy="214567"/>
      </dsp:txXfrm>
    </dsp:sp>
    <dsp:sp modelId="{1BD76FAB-8FCB-4E7D-AE1B-BEF8C1E2B5C4}">
      <dsp:nvSpPr>
        <dsp:cNvPr id="0" name=""/>
        <dsp:cNvSpPr/>
      </dsp:nvSpPr>
      <dsp:spPr>
        <a:xfrm rot="5400000">
          <a:off x="2607389" y="-1514945"/>
          <a:ext cx="464894" cy="467836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Audit </a:t>
          </a:r>
          <a:r>
            <a:rPr lang="fi-FI" sz="1400" kern="1200" dirty="0" err="1" smtClean="0"/>
            <a:t>process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400" kern="1200" dirty="0"/>
        </a:p>
      </dsp:txBody>
      <dsp:txXfrm rot="-5400000">
        <a:off x="500656" y="614482"/>
        <a:ext cx="4655667" cy="419506"/>
      </dsp:txXfrm>
    </dsp:sp>
    <dsp:sp modelId="{1C83A7E2-DA55-46DB-AE66-5BDED86594A8}">
      <dsp:nvSpPr>
        <dsp:cNvPr id="0" name=""/>
        <dsp:cNvSpPr/>
      </dsp:nvSpPr>
      <dsp:spPr>
        <a:xfrm rot="5400000">
          <a:off x="-107283" y="1289920"/>
          <a:ext cx="715222" cy="500655"/>
        </a:xfrm>
        <a:prstGeom prst="chevron">
          <a:avLst/>
        </a:prstGeom>
        <a:solidFill>
          <a:schemeClr val="bg2">
            <a:lumMod val="50000"/>
          </a:schemeClr>
        </a:solidFill>
        <a:ln w="6350" cap="flat" cmpd="sng" algn="ctr">
          <a:solidFill>
            <a:schemeClr val="accent1">
              <a:shade val="80000"/>
              <a:hueOff val="135632"/>
              <a:satOff val="2588"/>
              <a:lumOff val="11428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600" kern="1200" dirty="0"/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600" kern="1200" dirty="0"/>
        </a:p>
      </dsp:txBody>
      <dsp:txXfrm rot="-5400000">
        <a:off x="1" y="1432965"/>
        <a:ext cx="500655" cy="214567"/>
      </dsp:txXfrm>
    </dsp:sp>
    <dsp:sp modelId="{325A3A8F-6218-46D0-A5DD-B5FBD59B2AC4}">
      <dsp:nvSpPr>
        <dsp:cNvPr id="0" name=""/>
        <dsp:cNvSpPr/>
      </dsp:nvSpPr>
      <dsp:spPr>
        <a:xfrm rot="5400000">
          <a:off x="2607389" y="-924096"/>
          <a:ext cx="464894" cy="467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err="1" smtClean="0"/>
            <a:t>Agreement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400" kern="1200" dirty="0"/>
        </a:p>
      </dsp:txBody>
      <dsp:txXfrm rot="-5400000">
        <a:off x="500656" y="1205331"/>
        <a:ext cx="4655667" cy="419506"/>
      </dsp:txXfrm>
    </dsp:sp>
    <dsp:sp modelId="{969A4F49-0110-427B-8BFD-7DE6F13B173C}">
      <dsp:nvSpPr>
        <dsp:cNvPr id="0" name=""/>
        <dsp:cNvSpPr/>
      </dsp:nvSpPr>
      <dsp:spPr>
        <a:xfrm rot="5400000">
          <a:off x="-107283" y="1880770"/>
          <a:ext cx="715222" cy="500655"/>
        </a:xfrm>
        <a:prstGeom prst="chevron">
          <a:avLst/>
        </a:prstGeom>
        <a:solidFill>
          <a:schemeClr val="bg2">
            <a:lumMod val="50000"/>
          </a:schemeClr>
        </a:solidFill>
        <a:ln w="6350" cap="flat" cmpd="sng" algn="ctr">
          <a:solidFill>
            <a:schemeClr val="accent1">
              <a:shade val="80000"/>
              <a:hueOff val="203448"/>
              <a:satOff val="3881"/>
              <a:lumOff val="1714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600" kern="1200"/>
        </a:p>
      </dsp:txBody>
      <dsp:txXfrm rot="-5400000">
        <a:off x="1" y="2023815"/>
        <a:ext cx="500655" cy="214567"/>
      </dsp:txXfrm>
    </dsp:sp>
    <dsp:sp modelId="{95818669-7BE2-4572-8350-F4CAF952C438}">
      <dsp:nvSpPr>
        <dsp:cNvPr id="0" name=""/>
        <dsp:cNvSpPr/>
      </dsp:nvSpPr>
      <dsp:spPr>
        <a:xfrm rot="5400000">
          <a:off x="2607389" y="-333246"/>
          <a:ext cx="464894" cy="467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User </a:t>
          </a:r>
          <a:r>
            <a:rPr lang="fi-FI" sz="1400" kern="1200" dirty="0" err="1" smtClean="0"/>
            <a:t>license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400" kern="1200" dirty="0"/>
        </a:p>
      </dsp:txBody>
      <dsp:txXfrm rot="-5400000">
        <a:off x="500656" y="1796181"/>
        <a:ext cx="4655667" cy="419506"/>
      </dsp:txXfrm>
    </dsp:sp>
    <dsp:sp modelId="{8BD8BDA5-B83C-420C-9F10-6C9684F5F0D8}">
      <dsp:nvSpPr>
        <dsp:cNvPr id="0" name=""/>
        <dsp:cNvSpPr/>
      </dsp:nvSpPr>
      <dsp:spPr>
        <a:xfrm rot="5400000">
          <a:off x="-107283" y="2471620"/>
          <a:ext cx="715222" cy="500655"/>
        </a:xfrm>
        <a:prstGeom prst="chevron">
          <a:avLst/>
        </a:prstGeom>
        <a:solidFill>
          <a:schemeClr val="bg2">
            <a:lumMod val="50000"/>
          </a:schemeClr>
        </a:solidFill>
        <a:ln w="6350" cap="flat" cmpd="sng" algn="ctr">
          <a:solidFill>
            <a:schemeClr val="accent1">
              <a:shade val="80000"/>
              <a:hueOff val="271263"/>
              <a:satOff val="5175"/>
              <a:lumOff val="22855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600" kern="1200"/>
        </a:p>
      </dsp:txBody>
      <dsp:txXfrm rot="-5400000">
        <a:off x="1" y="2614665"/>
        <a:ext cx="500655" cy="214567"/>
      </dsp:txXfrm>
    </dsp:sp>
    <dsp:sp modelId="{44738652-2E32-4089-BB07-73BF2675CA4B}">
      <dsp:nvSpPr>
        <dsp:cNvPr id="0" name=""/>
        <dsp:cNvSpPr/>
      </dsp:nvSpPr>
      <dsp:spPr>
        <a:xfrm rot="5400000">
          <a:off x="2607389" y="257603"/>
          <a:ext cx="464894" cy="4678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400" kern="1200" dirty="0" smtClean="0"/>
            <a:t>Data </a:t>
          </a:r>
          <a:r>
            <a:rPr lang="fi-FI" sz="1400" kern="1200" dirty="0" err="1" smtClean="0"/>
            <a:t>delivery</a:t>
          </a:r>
          <a:endParaRPr lang="fi-FI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400" kern="1200" dirty="0"/>
        </a:p>
      </dsp:txBody>
      <dsp:txXfrm rot="-5400000">
        <a:off x="500656" y="2387030"/>
        <a:ext cx="4655667" cy="4195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7E0A2-BB5D-4302-86C6-E3B52A586F36}">
      <dsp:nvSpPr>
        <dsp:cNvPr id="0" name=""/>
        <dsp:cNvSpPr/>
      </dsp:nvSpPr>
      <dsp:spPr>
        <a:xfrm>
          <a:off x="65245" y="23611"/>
          <a:ext cx="7289986" cy="10613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168483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/>
            <a:t>1. </a:t>
          </a:r>
          <a:r>
            <a:rPr lang="fi-FI" sz="1400" b="1" kern="1200" dirty="0" err="1" smtClean="0"/>
            <a:t>Questionnaire</a:t>
          </a:r>
          <a:endParaRPr lang="fi-FI" sz="1400" kern="1200" dirty="0"/>
        </a:p>
      </dsp:txBody>
      <dsp:txXfrm>
        <a:off x="65245" y="288939"/>
        <a:ext cx="7024658" cy="530656"/>
      </dsp:txXfrm>
    </dsp:sp>
    <dsp:sp modelId="{E70DEAE8-F42C-4BB6-A7A7-C66EE0A5D289}">
      <dsp:nvSpPr>
        <dsp:cNvPr id="0" name=""/>
        <dsp:cNvSpPr/>
      </dsp:nvSpPr>
      <dsp:spPr>
        <a:xfrm>
          <a:off x="65245" y="828272"/>
          <a:ext cx="1680341" cy="19631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Data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</a:t>
          </a:r>
          <a:r>
            <a:rPr lang="fi-FI" sz="1400" kern="1200" dirty="0" err="1" smtClean="0"/>
            <a:t>Process</a:t>
          </a:r>
          <a:endParaRPr lang="fi-FI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</a:t>
          </a:r>
          <a:r>
            <a:rPr lang="fi-FI" sz="1400" kern="1200" dirty="0" err="1" smtClean="0"/>
            <a:t>Quality</a:t>
          </a:r>
          <a:r>
            <a:rPr lang="fi-FI" sz="1400" kern="1200" dirty="0" smtClean="0"/>
            <a:t> management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</a:t>
          </a:r>
          <a:r>
            <a:rPr lang="fi-FI" sz="1400" kern="1200" dirty="0" err="1" smtClean="0"/>
            <a:t>Commitment</a:t>
          </a:r>
          <a:endParaRPr lang="fi-FI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 smtClean="0"/>
        </a:p>
      </dsp:txBody>
      <dsp:txXfrm>
        <a:off x="65245" y="828272"/>
        <a:ext cx="1680341" cy="1963108"/>
      </dsp:txXfrm>
    </dsp:sp>
    <dsp:sp modelId="{095EC8F1-49CF-4C41-B75B-895195A94C6F}">
      <dsp:nvSpPr>
        <dsp:cNvPr id="0" name=""/>
        <dsp:cNvSpPr/>
      </dsp:nvSpPr>
      <dsp:spPr>
        <a:xfrm>
          <a:off x="1745587" y="361761"/>
          <a:ext cx="5609644" cy="10613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168483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/>
            <a:t>2. </a:t>
          </a:r>
          <a:r>
            <a:rPr lang="fi-FI" sz="1400" b="1" kern="1200" dirty="0" smtClean="0"/>
            <a:t>Audit </a:t>
          </a:r>
          <a:r>
            <a:rPr lang="fi-FI" sz="1400" b="1" kern="1200" dirty="0" err="1" smtClean="0"/>
            <a:t>meeting</a:t>
          </a:r>
          <a:endParaRPr lang="fi-FI" sz="1400" b="1" kern="1200" dirty="0"/>
        </a:p>
      </dsp:txBody>
      <dsp:txXfrm>
        <a:off x="1745587" y="627089"/>
        <a:ext cx="5344316" cy="530656"/>
      </dsp:txXfrm>
    </dsp:sp>
    <dsp:sp modelId="{B341D1B0-80CF-4AC4-B725-E851F38C09EC}">
      <dsp:nvSpPr>
        <dsp:cNvPr id="0" name=""/>
        <dsp:cNvSpPr/>
      </dsp:nvSpPr>
      <dsp:spPr>
        <a:xfrm>
          <a:off x="1745587" y="1181918"/>
          <a:ext cx="1680341" cy="191307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</a:t>
          </a:r>
          <a:r>
            <a:rPr lang="fi-FI" sz="1400" kern="1200" dirty="0" err="1" smtClean="0"/>
            <a:t>Facilities</a:t>
          </a:r>
          <a:r>
            <a:rPr lang="fi-FI" sz="1400" kern="1200" dirty="0" smtClean="0"/>
            <a:t>: hardware, software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Human </a:t>
          </a:r>
          <a:r>
            <a:rPr lang="fi-FI" sz="1400" kern="1200" dirty="0" err="1" smtClean="0"/>
            <a:t>resources</a:t>
          </a:r>
          <a:endParaRPr lang="fi-FI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/>
        </a:p>
      </dsp:txBody>
      <dsp:txXfrm>
        <a:off x="1745587" y="1181918"/>
        <a:ext cx="1680341" cy="1913071"/>
      </dsp:txXfrm>
    </dsp:sp>
    <dsp:sp modelId="{E75A26B7-7E38-44DE-AFEC-E42F9B6EF8FB}">
      <dsp:nvSpPr>
        <dsp:cNvPr id="0" name=""/>
        <dsp:cNvSpPr/>
      </dsp:nvSpPr>
      <dsp:spPr>
        <a:xfrm>
          <a:off x="3425929" y="715407"/>
          <a:ext cx="3929302" cy="10613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168483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/>
            <a:t>3. </a:t>
          </a:r>
          <a:r>
            <a:rPr lang="fi-FI" sz="1400" b="1" kern="1200" dirty="0" smtClean="0"/>
            <a:t>Report</a:t>
          </a:r>
          <a:endParaRPr lang="fi-FI" sz="1400" b="1" kern="1200" dirty="0"/>
        </a:p>
      </dsp:txBody>
      <dsp:txXfrm>
        <a:off x="3425929" y="980735"/>
        <a:ext cx="3663974" cy="530656"/>
      </dsp:txXfrm>
    </dsp:sp>
    <dsp:sp modelId="{14AFB888-6883-493C-B353-656FB3C1F40A}">
      <dsp:nvSpPr>
        <dsp:cNvPr id="0" name=""/>
        <dsp:cNvSpPr/>
      </dsp:nvSpPr>
      <dsp:spPr>
        <a:xfrm>
          <a:off x="3425929" y="1535563"/>
          <a:ext cx="1680341" cy="19258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</a:t>
          </a:r>
          <a:r>
            <a:rPr lang="fi-FI" sz="1400" kern="1200" dirty="0" err="1" smtClean="0"/>
            <a:t>Decision</a:t>
          </a:r>
          <a:r>
            <a:rPr lang="fi-FI" sz="1400" kern="1200" dirty="0" smtClean="0"/>
            <a:t>  (</a:t>
          </a:r>
          <a:r>
            <a:rPr lang="fi-FI" sz="1400" kern="1200" dirty="0" err="1" smtClean="0"/>
            <a:t>accepted</a:t>
          </a:r>
          <a:r>
            <a:rPr lang="fi-FI" sz="1400" kern="1200" dirty="0" smtClean="0"/>
            <a:t>/</a:t>
          </a:r>
          <a:r>
            <a:rPr lang="fi-FI" sz="1400" kern="1200" dirty="0" err="1" smtClean="0"/>
            <a:t>not</a:t>
          </a:r>
          <a:r>
            <a:rPr lang="fi-FI" sz="1400" kern="1200" dirty="0" smtClean="0"/>
            <a:t> </a:t>
          </a:r>
          <a:r>
            <a:rPr lang="fi-FI" sz="1400" kern="1200" dirty="0" err="1" smtClean="0"/>
            <a:t>accepted</a:t>
          </a:r>
          <a:r>
            <a:rPr lang="fi-FI" sz="1400" kern="1200" dirty="0" smtClean="0"/>
            <a:t>)</a:t>
          </a:r>
          <a:endParaRPr lang="fi-FI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- </a:t>
          </a:r>
          <a:r>
            <a:rPr lang="fi-FI" sz="1400" kern="1200" dirty="0" err="1" smtClean="0"/>
            <a:t>Summary</a:t>
          </a:r>
          <a:endParaRPr lang="fi-FI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Development needs, measure proposals</a:t>
          </a:r>
          <a:endParaRPr lang="fi-FI" sz="1400" kern="1200" dirty="0"/>
        </a:p>
      </dsp:txBody>
      <dsp:txXfrm>
        <a:off x="3425929" y="1535563"/>
        <a:ext cx="1680341" cy="1925862"/>
      </dsp:txXfrm>
    </dsp:sp>
    <dsp:sp modelId="{4D8BBDA1-63D1-4761-BBBF-E16AA847CABE}">
      <dsp:nvSpPr>
        <dsp:cNvPr id="0" name=""/>
        <dsp:cNvSpPr/>
      </dsp:nvSpPr>
      <dsp:spPr>
        <a:xfrm>
          <a:off x="5106270" y="1069052"/>
          <a:ext cx="2248960" cy="1061312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254000" bIns="168483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/>
            <a:t>4. </a:t>
          </a:r>
          <a:r>
            <a:rPr lang="fi-FI" sz="1400" b="1" kern="1200" dirty="0" err="1" smtClean="0"/>
            <a:t>Tracking</a:t>
          </a:r>
          <a:r>
            <a:rPr lang="fi-FI" sz="1400" b="1" kern="1200" dirty="0" smtClean="0"/>
            <a:t> </a:t>
          </a:r>
          <a:r>
            <a:rPr lang="fi-FI" sz="1400" b="1" kern="1200" dirty="0" err="1" smtClean="0"/>
            <a:t>meeting</a:t>
          </a:r>
          <a:endParaRPr lang="fi-FI" sz="1400" b="1" kern="1200" dirty="0"/>
        </a:p>
      </dsp:txBody>
      <dsp:txXfrm>
        <a:off x="5106270" y="1334380"/>
        <a:ext cx="1983632" cy="530656"/>
      </dsp:txXfrm>
    </dsp:sp>
    <dsp:sp modelId="{3D2DA73F-E3F4-447A-B0B3-3187AF9F10B0}">
      <dsp:nvSpPr>
        <dsp:cNvPr id="0" name=""/>
        <dsp:cNvSpPr/>
      </dsp:nvSpPr>
      <dsp:spPr>
        <a:xfrm>
          <a:off x="5106270" y="1889208"/>
          <a:ext cx="1695650" cy="19484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- Commitment: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development needs, measure proposals fulfilled?</a:t>
          </a:r>
          <a:endParaRPr lang="fi-FI" sz="1400" kern="1200" dirty="0"/>
        </a:p>
      </dsp:txBody>
      <dsp:txXfrm>
        <a:off x="5106270" y="1889208"/>
        <a:ext cx="1695650" cy="1948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6B742-0945-449F-A5A3-D9F6BC7B0094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CE55-4BD1-4387-9676-42B76FF862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09058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24262-DF6E-7D41-83EB-4F613AC57868}" type="datetimeFigureOut">
              <a:rPr lang="fi-FI" smtClean="0"/>
              <a:t>24.4.2019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7A4DC-F3C8-8440-814A-D3B72FBD43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762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2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5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233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9239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136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50482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1911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9689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0443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Syy, miksi esityksen aihe tämä, eikä </a:t>
            </a:r>
            <a:r>
              <a:rPr lang="fi-FI" sz="1600" dirty="0" err="1" smtClean="0"/>
              <a:t>conceptual</a:t>
            </a:r>
            <a:r>
              <a:rPr lang="fi-FI" sz="1600" dirty="0" smtClean="0"/>
              <a:t> </a:t>
            </a:r>
            <a:r>
              <a:rPr lang="fi-FI" sz="1600" dirty="0" err="1" smtClean="0"/>
              <a:t>models</a:t>
            </a:r>
            <a:endParaRPr lang="fi-FI" sz="1600" dirty="0" smtClean="0"/>
          </a:p>
          <a:p>
            <a:pPr marL="628634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Paketti alkanut vuoden vaihteessa</a:t>
            </a:r>
          </a:p>
          <a:p>
            <a:pPr marL="628634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Sopii ryhmälle</a:t>
            </a:r>
          </a:p>
          <a:p>
            <a:pPr marL="628634" lvl="1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Kysymyksiä ryhmälle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8103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/>
              <a:t>Consept</a:t>
            </a:r>
            <a:r>
              <a:rPr lang="fi-FI" sz="1600" dirty="0" smtClean="0"/>
              <a:t> and </a:t>
            </a:r>
            <a:r>
              <a:rPr lang="fi-FI" sz="1600" dirty="0" err="1" smtClean="0"/>
              <a:t>roles</a:t>
            </a:r>
            <a:endParaRPr lang="fi-FI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err="1" smtClean="0"/>
              <a:t>Cordinator</a:t>
            </a:r>
            <a:r>
              <a:rPr lang="fi-FI" sz="1600" dirty="0" smtClean="0"/>
              <a:t> kerää aineistot, joita muut ylläpitävät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Data </a:t>
            </a:r>
            <a:r>
              <a:rPr lang="fi-FI" sz="1600" dirty="0" err="1" smtClean="0"/>
              <a:t>producer</a:t>
            </a:r>
            <a:endParaRPr lang="fi-FI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Data </a:t>
            </a:r>
            <a:r>
              <a:rPr lang="fi-FI" sz="1600" dirty="0" err="1" smtClean="0"/>
              <a:t>supplier</a:t>
            </a:r>
            <a:endParaRPr lang="fi-FI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 smtClean="0"/>
              <a:t>NLS kaksoisrooli</a:t>
            </a:r>
            <a:endParaRPr lang="fi-FI" sz="160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459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Hoe to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03761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96358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43764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0687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0775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07A4DC-F3C8-8440-814A-D3B72FBD43D6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624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slide">
    <p:bg>
      <p:bgPr>
        <a:solidFill>
          <a:srgbClr val="72B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1306" y="841772"/>
            <a:ext cx="8161389" cy="1790700"/>
          </a:xfrm>
        </p:spPr>
        <p:txBody>
          <a:bodyPr anchor="b">
            <a:noAutofit/>
          </a:bodyPr>
          <a:lstStyle>
            <a:lvl1pPr algn="ctr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029AD80-8018-4D1E-95F1-32DD88D7D758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721C0A5-67F8-1747-AC18-E6E05172527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994" y="3244833"/>
            <a:ext cx="2126230" cy="990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-SIVU">
    <p:bg>
      <p:bgPr>
        <a:solidFill>
          <a:srgbClr val="72B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5506" y="336830"/>
            <a:ext cx="2896769" cy="4015475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  <a:lvl2pPr marL="342900" indent="0">
              <a:buNone/>
              <a:defRPr sz="2000" b="1">
                <a:solidFill>
                  <a:schemeClr val="bg1"/>
                </a:solidFill>
              </a:defRPr>
            </a:lvl2pPr>
            <a:lvl3pPr marL="685800" indent="0">
              <a:buNone/>
              <a:defRPr sz="2000" b="1">
                <a:solidFill>
                  <a:schemeClr val="bg1"/>
                </a:solidFill>
              </a:defRPr>
            </a:lvl3pPr>
            <a:lvl4pPr marL="1028700" indent="0">
              <a:buNone/>
              <a:defRPr sz="2000" b="1">
                <a:solidFill>
                  <a:schemeClr val="bg1"/>
                </a:solidFill>
              </a:defRPr>
            </a:lvl4pPr>
            <a:lvl5pPr marL="1371600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15506" y="4481385"/>
            <a:ext cx="2896770" cy="509459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fi-FI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Koko nimi / työpaikka, kaupunki </a:t>
            </a:r>
            <a:r>
              <a:rPr lang="fi-FI" sz="1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ym</a:t>
            </a:r>
            <a:endParaRPr lang="fi-FI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222" y="4264617"/>
            <a:ext cx="795480" cy="433537"/>
          </a:xfrm>
          <a:prstGeom prst="rect">
            <a:avLst/>
          </a:prstGeom>
        </p:spPr>
      </p:pic>
      <p:sp>
        <p:nvSpPr>
          <p:cNvPr id="37" name="Kuvan paikkamerkki 36"/>
          <p:cNvSpPr>
            <a:spLocks noGrp="1"/>
          </p:cNvSpPr>
          <p:nvPr>
            <p:ph type="pic" sz="quarter" idx="11"/>
          </p:nvPr>
        </p:nvSpPr>
        <p:spPr>
          <a:xfrm>
            <a:off x="3554889" y="273132"/>
            <a:ext cx="5052303" cy="5052302"/>
          </a:xfrm>
          <a:custGeom>
            <a:avLst/>
            <a:gdLst>
              <a:gd name="connsiteX0" fmla="*/ 2007571 w 4015141"/>
              <a:gd name="connsiteY0" fmla="*/ 0 h 4015140"/>
              <a:gd name="connsiteX1" fmla="*/ 2378376 w 4015141"/>
              <a:gd name="connsiteY1" fmla="*/ 153592 h 4015140"/>
              <a:gd name="connsiteX2" fmla="*/ 3861549 w 4015141"/>
              <a:gd name="connsiteY2" fmla="*/ 1636765 h 4015140"/>
              <a:gd name="connsiteX3" fmla="*/ 3861549 w 4015141"/>
              <a:gd name="connsiteY3" fmla="*/ 2378375 h 4015140"/>
              <a:gd name="connsiteX4" fmla="*/ 2378376 w 4015141"/>
              <a:gd name="connsiteY4" fmla="*/ 3861548 h 4015140"/>
              <a:gd name="connsiteX5" fmla="*/ 1636767 w 4015141"/>
              <a:gd name="connsiteY5" fmla="*/ 3861548 h 4015140"/>
              <a:gd name="connsiteX6" fmla="*/ 153593 w 4015141"/>
              <a:gd name="connsiteY6" fmla="*/ 2378375 h 4015140"/>
              <a:gd name="connsiteX7" fmla="*/ 153593 w 4015141"/>
              <a:gd name="connsiteY7" fmla="*/ 1636765 h 4015140"/>
              <a:gd name="connsiteX8" fmla="*/ 1636767 w 4015141"/>
              <a:gd name="connsiteY8" fmla="*/ 153592 h 4015140"/>
              <a:gd name="connsiteX9" fmla="*/ 2007571 w 4015141"/>
              <a:gd name="connsiteY9" fmla="*/ 0 h 4015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5141" h="4015140">
                <a:moveTo>
                  <a:pt x="2007571" y="0"/>
                </a:moveTo>
                <a:cubicBezTo>
                  <a:pt x="2141776" y="0"/>
                  <a:pt x="2275981" y="51197"/>
                  <a:pt x="2378376" y="153592"/>
                </a:cubicBezTo>
                <a:lnTo>
                  <a:pt x="3861549" y="1636765"/>
                </a:lnTo>
                <a:cubicBezTo>
                  <a:pt x="4066339" y="1841555"/>
                  <a:pt x="4066339" y="2173585"/>
                  <a:pt x="3861549" y="2378375"/>
                </a:cubicBezTo>
                <a:lnTo>
                  <a:pt x="2378376" y="3861548"/>
                </a:lnTo>
                <a:cubicBezTo>
                  <a:pt x="2173586" y="4066338"/>
                  <a:pt x="1841556" y="4066338"/>
                  <a:pt x="1636767" y="3861548"/>
                </a:cubicBezTo>
                <a:lnTo>
                  <a:pt x="153593" y="2378375"/>
                </a:lnTo>
                <a:cubicBezTo>
                  <a:pt x="-51197" y="2173585"/>
                  <a:pt x="-51197" y="1841555"/>
                  <a:pt x="153593" y="1636765"/>
                </a:cubicBezTo>
                <a:lnTo>
                  <a:pt x="1636767" y="153592"/>
                </a:lnTo>
                <a:cubicBezTo>
                  <a:pt x="1739162" y="51197"/>
                  <a:pt x="1873366" y="0"/>
                  <a:pt x="200757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359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-SIVU 2">
    <p:bg>
      <p:bgPr>
        <a:solidFill>
          <a:srgbClr val="72B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15506" y="336830"/>
            <a:ext cx="3882421" cy="4015475"/>
          </a:xfrm>
        </p:spPr>
        <p:txBody>
          <a:bodyPr>
            <a:normAutofit/>
          </a:bodyPr>
          <a:lstStyle>
            <a:lvl1pPr marL="0" indent="0">
              <a:buNone/>
              <a:defRPr sz="2000" b="0" i="1" baseline="0">
                <a:solidFill>
                  <a:schemeClr val="bg1"/>
                </a:solidFill>
                <a:latin typeface="Georgia" charset="0"/>
              </a:defRPr>
            </a:lvl1pPr>
            <a:lvl2pPr marL="342900" indent="0">
              <a:buNone/>
              <a:defRPr sz="2000" b="1">
                <a:solidFill>
                  <a:schemeClr val="bg1"/>
                </a:solidFill>
              </a:defRPr>
            </a:lvl2pPr>
            <a:lvl3pPr marL="685800" indent="0">
              <a:buNone/>
              <a:defRPr sz="2000" b="1">
                <a:solidFill>
                  <a:schemeClr val="bg1"/>
                </a:solidFill>
              </a:defRPr>
            </a:lvl3pPr>
            <a:lvl4pPr marL="1028700" indent="0">
              <a:buNone/>
              <a:defRPr sz="2000" b="1">
                <a:solidFill>
                  <a:schemeClr val="bg1"/>
                </a:solidFill>
              </a:defRPr>
            </a:lvl4pPr>
            <a:lvl5pPr marL="1371600" indent="0"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15506" y="4481385"/>
            <a:ext cx="2813642" cy="509459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chemeClr val="bg1"/>
                </a:solidFill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r>
              <a:rPr lang="fi-FI" sz="12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Koko nimi / työpaikka, kaupunki </a:t>
            </a:r>
            <a:r>
              <a:rPr lang="fi-FI" sz="12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ym</a:t>
            </a:r>
            <a:endParaRPr lang="fi-FI" sz="1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783" y="4487323"/>
            <a:ext cx="795480" cy="433537"/>
          </a:xfrm>
          <a:prstGeom prst="rect">
            <a:avLst/>
          </a:prstGeom>
        </p:spPr>
      </p:pic>
      <p:sp>
        <p:nvSpPr>
          <p:cNvPr id="7" name="Picture Placeholder 2"/>
          <p:cNvSpPr>
            <a:spLocks noGrp="1" noChangeAspect="1"/>
          </p:cNvSpPr>
          <p:nvPr>
            <p:ph type="pic" idx="11"/>
          </p:nvPr>
        </p:nvSpPr>
        <p:spPr>
          <a:xfrm>
            <a:off x="4435434" y="0"/>
            <a:ext cx="4708565" cy="5143500"/>
          </a:xfrm>
        </p:spPr>
        <p:txBody>
          <a:bodyPr anchor="t">
            <a:normAutofit/>
          </a:bodyPr>
          <a:lstStyle>
            <a:lvl1pPr marL="0" indent="0">
              <a:buNone/>
              <a:defRPr sz="1400" b="0" i="1" baseline="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90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MTK 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5"/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-2853" t="1" r="6407" b="51344"/>
          <a:stretch/>
        </p:blipFill>
        <p:spPr>
          <a:xfrm>
            <a:off x="-702000" y="3403809"/>
            <a:ext cx="9852025" cy="1755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2F4A2E-A85C-4120-845B-94EA79E8941D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Graphic 13"/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69305" y="4356065"/>
            <a:ext cx="1534097" cy="71157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1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6484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SIVU - SININEN">
    <p:bg>
      <p:bgPr>
        <a:solidFill>
          <a:srgbClr val="72B5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24204" y="223929"/>
            <a:ext cx="8695593" cy="4695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47" y="610177"/>
            <a:ext cx="7579768" cy="994172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72B5CC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91" y="1604349"/>
            <a:ext cx="7577924" cy="302599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747" y="4630341"/>
            <a:ext cx="2057400" cy="273844"/>
          </a:xfrm>
        </p:spPr>
        <p:txBody>
          <a:bodyPr/>
          <a:lstStyle/>
          <a:p>
            <a:fld id="{96313E12-E1EE-4C94-A449-4783A5610CB0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1764" y="4630341"/>
            <a:ext cx="2499012" cy="273844"/>
          </a:xfrm>
        </p:spPr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783" y="4630544"/>
            <a:ext cx="2057400" cy="273844"/>
          </a:xfrm>
        </p:spPr>
        <p:txBody>
          <a:bodyPr/>
          <a:lstStyle/>
          <a:p>
            <a:fld id="{4721C0A5-67F8-1747-AC18-E6E0517252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107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KIMUS - ALOITUS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91" y="3761838"/>
            <a:ext cx="1348719" cy="735052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2651125"/>
            <a:ext cx="7126224" cy="20574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675" y="3761837"/>
            <a:ext cx="6819286" cy="625808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2BFBDEB8-A88B-4DA1-8B42-A1DAFAF3C5E7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721C0A5-67F8-1747-AC18-E6E05172527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602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SIVU - PUNAINEN">
    <p:bg>
      <p:bgPr>
        <a:solidFill>
          <a:srgbClr val="AD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24204" y="223929"/>
            <a:ext cx="8695593" cy="4695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47" y="610177"/>
            <a:ext cx="7579768" cy="994172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AD5474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91" y="1604349"/>
            <a:ext cx="7577924" cy="302599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747" y="4630341"/>
            <a:ext cx="2057400" cy="273844"/>
          </a:xfrm>
        </p:spPr>
        <p:txBody>
          <a:bodyPr/>
          <a:lstStyle/>
          <a:p>
            <a:fld id="{E3E37E9E-9E83-41E7-ACDF-E9E48296846E}" type="datetime1">
              <a:rPr lang="fi-FI" smtClean="0"/>
              <a:t>24.4.2019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1764" y="4630341"/>
            <a:ext cx="2499012" cy="273844"/>
          </a:xfrm>
        </p:spPr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783" y="4630544"/>
            <a:ext cx="2057400" cy="273844"/>
          </a:xfrm>
        </p:spPr>
        <p:txBody>
          <a:bodyPr/>
          <a:lstStyle/>
          <a:p>
            <a:fld id="{4721C0A5-67F8-1747-AC18-E6E05172527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88" y="4290646"/>
            <a:ext cx="874830" cy="495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KISTERIT - ALOITUS-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91" y="3761838"/>
            <a:ext cx="1348719" cy="735052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55" y="2454275"/>
            <a:ext cx="7559040" cy="242316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675" y="3761837"/>
            <a:ext cx="6819286" cy="625808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81E5A180-745B-467B-9E40-8DD450E1D849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721C0A5-67F8-1747-AC18-E6E05172527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0478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SIVU - VIHREÄ">
    <p:bg>
      <p:bgPr>
        <a:solidFill>
          <a:srgbClr val="85CE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24204" y="223929"/>
            <a:ext cx="8695593" cy="4695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47" y="610177"/>
            <a:ext cx="7579768" cy="994172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85CE96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91" y="1604349"/>
            <a:ext cx="7577924" cy="302599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747" y="4630341"/>
            <a:ext cx="2057400" cy="273844"/>
          </a:xfrm>
        </p:spPr>
        <p:txBody>
          <a:bodyPr/>
          <a:lstStyle/>
          <a:p>
            <a:fld id="{88279077-BC11-4122-B5EF-2DE32E8966E7}" type="datetime1">
              <a:rPr lang="fi-FI" smtClean="0"/>
              <a:t>24.4.2019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1764" y="4630341"/>
            <a:ext cx="2499012" cy="273844"/>
          </a:xfrm>
        </p:spPr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783" y="4630544"/>
            <a:ext cx="2057400" cy="273844"/>
          </a:xfrm>
        </p:spPr>
        <p:txBody>
          <a:bodyPr/>
          <a:lstStyle/>
          <a:p>
            <a:fld id="{4721C0A5-67F8-1747-AC18-E6E05172527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88" y="4290646"/>
            <a:ext cx="874830" cy="4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56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LTION EDELLÄKÄVIJÄ - ALOITUS-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2532380"/>
            <a:ext cx="7559040" cy="242316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592" y="3760694"/>
            <a:ext cx="1350818" cy="73619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675" y="3761837"/>
            <a:ext cx="6819286" cy="625808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335CD865-6171-4F5E-88B8-C0C4C3D5ABE2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721C0A5-67F8-1747-AC18-E6E05172527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714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LTÖSIVU - ORANSSI">
    <p:bg>
      <p:bgPr>
        <a:solidFill>
          <a:srgbClr val="FF8F2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224204" y="223929"/>
            <a:ext cx="8695593" cy="46956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747" y="610177"/>
            <a:ext cx="7579768" cy="994172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rgbClr val="FF8F2B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1591" y="1604349"/>
            <a:ext cx="7577924" cy="3025992"/>
          </a:xfrm>
        </p:spPr>
        <p:txBody>
          <a:bodyPr/>
          <a:lstStyle>
            <a:lvl1pPr marL="0" indent="0">
              <a:buNone/>
              <a:defRPr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9747" y="4630341"/>
            <a:ext cx="2057400" cy="273844"/>
          </a:xfrm>
        </p:spPr>
        <p:txBody>
          <a:bodyPr/>
          <a:lstStyle/>
          <a:p>
            <a:fld id="{717D767C-926A-4B0F-8ABA-7C255350A04B}" type="datetime1">
              <a:rPr lang="fi-FI" smtClean="0"/>
              <a:t>24.4.2019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41764" y="4630341"/>
            <a:ext cx="2499012" cy="273844"/>
          </a:xfrm>
        </p:spPr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783" y="4630544"/>
            <a:ext cx="2057400" cy="273844"/>
          </a:xfrm>
        </p:spPr>
        <p:txBody>
          <a:bodyPr/>
          <a:lstStyle/>
          <a:p>
            <a:fld id="{4721C0A5-67F8-1747-AC18-E6E051725274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88" y="4290646"/>
            <a:ext cx="874830" cy="4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6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ALISET PALVELUT - ALOITUS-SIV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040" y="2364740"/>
            <a:ext cx="7559040" cy="2423160"/>
          </a:xfrm>
          <a:prstGeom prst="rect">
            <a:avLst/>
          </a:prstGeom>
        </p:spPr>
      </p:pic>
      <p:pic>
        <p:nvPicPr>
          <p:cNvPr id="13" name="Kuva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00" y="3759280"/>
            <a:ext cx="1353410" cy="737609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2675" y="3761837"/>
            <a:ext cx="6819286" cy="625808"/>
          </a:xfrm>
        </p:spPr>
        <p:txBody>
          <a:bodyPr/>
          <a:lstStyle>
            <a:lvl1pPr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7A977A8E-97DF-4ACC-A50A-21B5763D7280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4721C0A5-67F8-1747-AC18-E6E05172527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79585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3DDD4-B0CE-474A-A10A-815A53D65516}" type="datetime1">
              <a:rPr lang="fi-FI" smtClean="0"/>
              <a:t>24.4.2019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15.3.2019.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1C0A5-67F8-1747-AC18-E6E05172527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154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9" r:id="rId2"/>
    <p:sldLayoutId id="2147483719" r:id="rId3"/>
    <p:sldLayoutId id="2147483710" r:id="rId4"/>
    <p:sldLayoutId id="2147483721" r:id="rId5"/>
    <p:sldLayoutId id="2147483723" r:id="rId6"/>
    <p:sldLayoutId id="2147483724" r:id="rId7"/>
    <p:sldLayoutId id="2147483726" r:id="rId8"/>
    <p:sldLayoutId id="2147483727" r:id="rId9"/>
    <p:sldLayoutId id="2147483732" r:id="rId10"/>
    <p:sldLayoutId id="2147483731" r:id="rId11"/>
    <p:sldLayoutId id="214748373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Quality management in the National topographic database of Finland</a:t>
            </a:r>
            <a:endParaRPr lang="fi-FI" sz="36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6B53D-1B82-460A-A04F-A277FB60EC9E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2518476" y="2647970"/>
            <a:ext cx="431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800" dirty="0" smtClean="0">
                <a:solidFill>
                  <a:schemeClr val="bg1"/>
                </a:solidFill>
              </a:rPr>
              <a:t>Ulla Pyysalo, </a:t>
            </a:r>
            <a:r>
              <a:rPr lang="fi-FI" sz="1800" dirty="0" err="1" smtClean="0">
                <a:solidFill>
                  <a:schemeClr val="bg1"/>
                </a:solidFill>
              </a:rPr>
              <a:t>Quality</a:t>
            </a:r>
            <a:r>
              <a:rPr lang="fi-FI" sz="1800" dirty="0" smtClean="0">
                <a:solidFill>
                  <a:schemeClr val="bg1"/>
                </a:solidFill>
              </a:rPr>
              <a:t> KEN 25.4.2019.</a:t>
            </a:r>
            <a:endParaRPr lang="fi-FI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E12-E1EE-4C94-A449-4783A5610CB0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10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05" y="378143"/>
            <a:ext cx="6306932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06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en-US" dirty="0" smtClean="0"/>
              <a:t>assurance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591" y="1751580"/>
            <a:ext cx="7274762" cy="3025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“Quality </a:t>
            </a:r>
            <a:r>
              <a:rPr lang="en-US" dirty="0"/>
              <a:t>assurance is the part of quality management that focuses on </a:t>
            </a:r>
            <a:r>
              <a:rPr lang="en-US" b="1" dirty="0"/>
              <a:t>giving confidence</a:t>
            </a:r>
            <a:r>
              <a:rPr lang="en-US" dirty="0"/>
              <a:t> that quality requirements will be met. This is a practical quality work based on commonly agreed quality work practices and responsibilities</a:t>
            </a:r>
            <a:r>
              <a:rPr lang="en-US" dirty="0" smtClean="0"/>
              <a:t>.”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ivided </a:t>
            </a:r>
            <a:r>
              <a:rPr lang="en-US" dirty="0"/>
              <a:t>between </a:t>
            </a:r>
            <a:r>
              <a:rPr lang="en-US" dirty="0" smtClean="0"/>
              <a:t>data producers </a:t>
            </a:r>
            <a:r>
              <a:rPr lang="en-US" dirty="0"/>
              <a:t>and the </a:t>
            </a:r>
            <a:r>
              <a:rPr lang="en-US" dirty="0" smtClean="0"/>
              <a:t>NTDB </a:t>
            </a:r>
            <a:r>
              <a:rPr lang="en-US" dirty="0"/>
              <a:t>coordinator.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assurance is considered to </a:t>
            </a:r>
            <a:r>
              <a:rPr lang="en-US" dirty="0" smtClean="0"/>
              <a:t>include</a:t>
            </a:r>
          </a:p>
          <a:p>
            <a:pPr marL="685800" lvl="1" indent="-342900">
              <a:buFont typeface="+mj-lt"/>
              <a:buAutoNum type="arabicPeriod"/>
            </a:pPr>
            <a:r>
              <a:rPr lang="en-US" sz="1400" dirty="0" smtClean="0"/>
              <a:t>Quality </a:t>
            </a:r>
            <a:r>
              <a:rPr lang="en-US" sz="1400" dirty="0"/>
              <a:t>tests and </a:t>
            </a:r>
            <a:endParaRPr lang="en-US" sz="1400" dirty="0" smtClean="0"/>
          </a:p>
          <a:p>
            <a:pPr marL="685800" lvl="1" indent="-342900">
              <a:buFont typeface="+mj-lt"/>
              <a:buAutoNum type="arabicPeriod"/>
            </a:pPr>
            <a:r>
              <a:rPr lang="en-US" sz="1400" dirty="0"/>
              <a:t>D</a:t>
            </a:r>
            <a:r>
              <a:rPr lang="en-US" sz="1400" dirty="0" smtClean="0"/>
              <a:t>ata producer </a:t>
            </a:r>
            <a:r>
              <a:rPr lang="en-US" sz="1400" dirty="0"/>
              <a:t>audits.</a:t>
            </a:r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B344-9135-4D11-98A8-DB64C3A9D5F3}" type="datetime1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11</a:t>
            </a:fld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6237768" y="544758"/>
            <a:ext cx="2115818" cy="840697"/>
          </a:xfrm>
          <a:prstGeom prst="ellipse">
            <a:avLst/>
          </a:prstGeom>
          <a:gradFill flip="none" rotWithShape="1">
            <a:gsLst>
              <a:gs pos="28000">
                <a:srgbClr val="7ED1FA"/>
              </a:gs>
              <a:gs pos="71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rgbClr val="FFCCCC"/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assurance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68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E12-E1EE-4C94-A449-4783A5610CB0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12</a:t>
            </a:fld>
            <a:endParaRPr lang="fi-FI"/>
          </a:p>
        </p:txBody>
      </p:sp>
      <p:sp>
        <p:nvSpPr>
          <p:cNvPr id="7" name="Pyöristetty suorakulmio 6"/>
          <p:cNvSpPr/>
          <p:nvPr/>
        </p:nvSpPr>
        <p:spPr>
          <a:xfrm>
            <a:off x="3081392" y="1511905"/>
            <a:ext cx="1118815" cy="3135051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dirty="0" err="1" smtClean="0">
                <a:solidFill>
                  <a:schemeClr val="tx1"/>
                </a:solidFill>
              </a:rPr>
              <a:t>Measurable</a:t>
            </a:r>
            <a:r>
              <a:rPr lang="fi-FI" sz="1200" dirty="0" smtClean="0">
                <a:solidFill>
                  <a:schemeClr val="tx1"/>
                </a:solidFill>
              </a:rPr>
              <a:t> </a:t>
            </a:r>
            <a:r>
              <a:rPr lang="fi-FI" sz="1200" dirty="0" err="1" smtClean="0">
                <a:solidFill>
                  <a:schemeClr val="tx1"/>
                </a:solidFill>
              </a:rPr>
              <a:t>quality</a:t>
            </a:r>
            <a:r>
              <a:rPr lang="fi-FI" sz="1200" dirty="0" smtClean="0">
                <a:solidFill>
                  <a:schemeClr val="tx1"/>
                </a:solidFill>
              </a:rPr>
              <a:t> </a:t>
            </a:r>
            <a:r>
              <a:rPr lang="fi-FI" sz="1200" dirty="0" err="1" smtClean="0">
                <a:solidFill>
                  <a:schemeClr val="tx1"/>
                </a:solidFill>
              </a:rPr>
              <a:t>elements</a:t>
            </a: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4279632" y="2670468"/>
            <a:ext cx="1161000" cy="502200"/>
          </a:xfrm>
          <a:prstGeom prst="roundRect">
            <a:avLst/>
          </a:prstGeom>
          <a:solidFill>
            <a:srgbClr val="FFCCCC"/>
          </a:solidFill>
          <a:ln w="952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 err="1">
                <a:solidFill>
                  <a:schemeClr val="tx1"/>
                </a:solidFill>
              </a:rPr>
              <a:t>Thematic</a:t>
            </a:r>
            <a:r>
              <a:rPr lang="fi-FI" sz="1050" dirty="0">
                <a:solidFill>
                  <a:schemeClr val="tx1"/>
                </a:solidFill>
              </a:rPr>
              <a:t> </a:t>
            </a:r>
            <a:r>
              <a:rPr lang="fi-FI" sz="1050" dirty="0" err="1">
                <a:solidFill>
                  <a:schemeClr val="tx1"/>
                </a:solidFill>
              </a:rPr>
              <a:t>accuracy</a:t>
            </a:r>
            <a:endParaRPr lang="fi-FI" sz="1050" dirty="0">
              <a:solidFill>
                <a:schemeClr val="tx1"/>
              </a:solidFill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4279632" y="3227982"/>
            <a:ext cx="1161000" cy="502200"/>
          </a:xfrm>
          <a:prstGeom prst="roundRect">
            <a:avLst/>
          </a:prstGeom>
          <a:solidFill>
            <a:srgbClr val="FFCCCC"/>
          </a:solidFill>
          <a:ln w="952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 err="1">
                <a:solidFill>
                  <a:schemeClr val="tx1"/>
                </a:solidFill>
              </a:rPr>
              <a:t>Temporal</a:t>
            </a:r>
            <a:r>
              <a:rPr lang="fi-FI" sz="1050" dirty="0">
                <a:solidFill>
                  <a:schemeClr val="tx1"/>
                </a:solidFill>
              </a:rPr>
              <a:t> </a:t>
            </a:r>
            <a:r>
              <a:rPr lang="fi-FI" sz="1050" dirty="0" err="1">
                <a:solidFill>
                  <a:schemeClr val="tx1"/>
                </a:solidFill>
              </a:rPr>
              <a:t>quality</a:t>
            </a:r>
            <a:endParaRPr lang="fi-FI" sz="1050" dirty="0">
              <a:solidFill>
                <a:schemeClr val="tx1"/>
              </a:solidFill>
            </a:endParaRPr>
          </a:p>
        </p:txBody>
      </p:sp>
      <p:sp>
        <p:nvSpPr>
          <p:cNvPr id="10" name="Pyöristetty suorakulmio 9"/>
          <p:cNvSpPr/>
          <p:nvPr/>
        </p:nvSpPr>
        <p:spPr>
          <a:xfrm>
            <a:off x="4279633" y="1559235"/>
            <a:ext cx="1161051" cy="494100"/>
          </a:xfrm>
          <a:prstGeom prst="roundRect">
            <a:avLst/>
          </a:prstGeom>
          <a:solidFill>
            <a:srgbClr val="FFCCCC"/>
          </a:solidFill>
          <a:ln w="952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 err="1">
                <a:solidFill>
                  <a:schemeClr val="tx1"/>
                </a:solidFill>
              </a:rPr>
              <a:t>Positional</a:t>
            </a:r>
            <a:r>
              <a:rPr lang="fi-FI" sz="1050" dirty="0">
                <a:solidFill>
                  <a:schemeClr val="tx1"/>
                </a:solidFill>
              </a:rPr>
              <a:t> </a:t>
            </a:r>
            <a:r>
              <a:rPr lang="fi-FI" sz="1050" dirty="0" err="1">
                <a:solidFill>
                  <a:schemeClr val="tx1"/>
                </a:solidFill>
              </a:rPr>
              <a:t>accuracy</a:t>
            </a:r>
            <a:endParaRPr lang="fi-FI" sz="1050" dirty="0">
              <a:solidFill>
                <a:schemeClr val="tx1"/>
              </a:solidFill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4279633" y="3782276"/>
            <a:ext cx="1161051" cy="843911"/>
          </a:xfrm>
          <a:prstGeom prst="roundRect">
            <a:avLst/>
          </a:prstGeom>
          <a:solidFill>
            <a:srgbClr val="7ED1FA"/>
          </a:solidFill>
          <a:ln w="95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 err="1">
                <a:solidFill>
                  <a:schemeClr val="tx1"/>
                </a:solidFill>
              </a:rPr>
              <a:t>Logical</a:t>
            </a:r>
            <a:r>
              <a:rPr lang="fi-FI" sz="1050" dirty="0">
                <a:solidFill>
                  <a:schemeClr val="tx1"/>
                </a:solidFill>
              </a:rPr>
              <a:t> </a:t>
            </a:r>
            <a:r>
              <a:rPr lang="fi-FI" sz="1050" dirty="0" err="1">
                <a:solidFill>
                  <a:schemeClr val="tx1"/>
                </a:solidFill>
              </a:rPr>
              <a:t>consistency</a:t>
            </a:r>
            <a:endParaRPr lang="fi-FI" sz="1050" dirty="0">
              <a:solidFill>
                <a:schemeClr val="tx1"/>
              </a:solidFill>
            </a:endParaRPr>
          </a:p>
        </p:txBody>
      </p:sp>
      <p:sp>
        <p:nvSpPr>
          <p:cNvPr id="12" name="Pyöristetty suorakulmio 11"/>
          <p:cNvSpPr/>
          <p:nvPr/>
        </p:nvSpPr>
        <p:spPr>
          <a:xfrm>
            <a:off x="4269553" y="2111564"/>
            <a:ext cx="1161051" cy="502200"/>
          </a:xfrm>
          <a:prstGeom prst="roundRect">
            <a:avLst/>
          </a:prstGeom>
          <a:solidFill>
            <a:srgbClr val="FFCCCC"/>
          </a:solidFill>
          <a:ln w="952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 err="1">
                <a:solidFill>
                  <a:schemeClr val="tx1"/>
                </a:solidFill>
              </a:rPr>
              <a:t>Completeness</a:t>
            </a:r>
            <a:endParaRPr lang="fi-FI" sz="1050" dirty="0">
              <a:solidFill>
                <a:schemeClr val="tx1"/>
              </a:solidFill>
            </a:endParaRPr>
          </a:p>
        </p:txBody>
      </p:sp>
      <p:sp>
        <p:nvSpPr>
          <p:cNvPr id="14" name="Pyöristetty suorakulmio 13"/>
          <p:cNvSpPr/>
          <p:nvPr/>
        </p:nvSpPr>
        <p:spPr>
          <a:xfrm>
            <a:off x="5496937" y="1554582"/>
            <a:ext cx="2511000" cy="503407"/>
          </a:xfrm>
          <a:prstGeom prst="roundRect">
            <a:avLst/>
          </a:prstGeom>
          <a:solidFill>
            <a:srgbClr val="FFEBEB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 err="1" smtClean="0">
                <a:solidFill>
                  <a:schemeClr val="tx1"/>
                </a:solidFill>
              </a:rPr>
              <a:t>Absolute</a:t>
            </a:r>
            <a:r>
              <a:rPr lang="fi-FI" sz="1050" dirty="0" smtClean="0">
                <a:solidFill>
                  <a:schemeClr val="tx1"/>
                </a:solidFill>
              </a:rPr>
              <a:t> </a:t>
            </a:r>
            <a:r>
              <a:rPr lang="fi-FI" sz="1050" dirty="0" err="1">
                <a:solidFill>
                  <a:schemeClr val="tx1"/>
                </a:solidFill>
              </a:rPr>
              <a:t>or</a:t>
            </a:r>
            <a:r>
              <a:rPr lang="fi-FI" sz="1050" dirty="0">
                <a:solidFill>
                  <a:schemeClr val="tx1"/>
                </a:solidFill>
              </a:rPr>
              <a:t> </a:t>
            </a:r>
            <a:r>
              <a:rPr lang="fi-FI" sz="1050" dirty="0" err="1">
                <a:solidFill>
                  <a:schemeClr val="tx1"/>
                </a:solidFill>
              </a:rPr>
              <a:t>external</a:t>
            </a:r>
            <a:r>
              <a:rPr lang="fi-FI" sz="1050" dirty="0">
                <a:solidFill>
                  <a:schemeClr val="tx1"/>
                </a:solidFill>
              </a:rPr>
              <a:t> </a:t>
            </a:r>
            <a:r>
              <a:rPr lang="fi-FI" sz="1050" dirty="0" err="1" smtClean="0">
                <a:solidFill>
                  <a:schemeClr val="tx1"/>
                </a:solidFill>
              </a:rPr>
              <a:t>accuracy</a:t>
            </a:r>
            <a:r>
              <a:rPr lang="fi-FI" sz="1050" dirty="0" smtClean="0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fi-FI" sz="1050" dirty="0" smtClean="0">
                <a:solidFill>
                  <a:schemeClr val="tx1"/>
                </a:solidFill>
              </a:rPr>
              <a:t>XYZ</a:t>
            </a:r>
            <a:endParaRPr lang="fi-FI" sz="1050" dirty="0">
              <a:solidFill>
                <a:schemeClr val="tx1"/>
              </a:solidFill>
            </a:endParaRPr>
          </a:p>
        </p:txBody>
      </p:sp>
      <p:sp>
        <p:nvSpPr>
          <p:cNvPr id="15" name="Pyöristetty suorakulmio 14"/>
          <p:cNvSpPr/>
          <p:nvPr/>
        </p:nvSpPr>
        <p:spPr>
          <a:xfrm>
            <a:off x="5496937" y="3227379"/>
            <a:ext cx="2511000" cy="503407"/>
          </a:xfrm>
          <a:prstGeom prst="roundRect">
            <a:avLst/>
          </a:prstGeom>
          <a:solidFill>
            <a:srgbClr val="FFEBEB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Accuracy </a:t>
            </a:r>
            <a:r>
              <a:rPr lang="en-US" sz="1050" dirty="0">
                <a:solidFill>
                  <a:schemeClr val="tx1"/>
                </a:solidFill>
              </a:rPr>
              <a:t>of a time </a:t>
            </a:r>
            <a:r>
              <a:rPr lang="en-US" sz="1050" dirty="0" smtClean="0">
                <a:solidFill>
                  <a:schemeClr val="tx1"/>
                </a:solidFill>
              </a:rPr>
              <a:t>measurement</a:t>
            </a:r>
          </a:p>
          <a:p>
            <a:pPr algn="ctr"/>
            <a:r>
              <a:rPr lang="fi-FI" sz="1050" dirty="0" err="1" smtClean="0">
                <a:solidFill>
                  <a:schemeClr val="tx1"/>
                </a:solidFill>
              </a:rPr>
              <a:t>Temporal</a:t>
            </a:r>
            <a:r>
              <a:rPr lang="fi-FI" sz="1050" dirty="0" smtClean="0">
                <a:solidFill>
                  <a:schemeClr val="tx1"/>
                </a:solidFill>
              </a:rPr>
              <a:t> </a:t>
            </a:r>
            <a:r>
              <a:rPr lang="fi-FI" sz="1050" dirty="0" err="1" smtClean="0">
                <a:solidFill>
                  <a:schemeClr val="tx1"/>
                </a:solidFill>
              </a:rPr>
              <a:t>consistency</a:t>
            </a:r>
            <a:endParaRPr lang="fi-FI" sz="1050" dirty="0" smtClean="0">
              <a:solidFill>
                <a:schemeClr val="tx1"/>
              </a:solidFill>
            </a:endParaRPr>
          </a:p>
          <a:p>
            <a:pPr algn="ctr"/>
            <a:r>
              <a:rPr lang="fi-FI" sz="1050" dirty="0" err="1" smtClean="0">
                <a:solidFill>
                  <a:schemeClr val="tx1"/>
                </a:solidFill>
              </a:rPr>
              <a:t>Temporal</a:t>
            </a:r>
            <a:r>
              <a:rPr lang="fi-FI" sz="1050" dirty="0" smtClean="0">
                <a:solidFill>
                  <a:schemeClr val="tx1"/>
                </a:solidFill>
              </a:rPr>
              <a:t> </a:t>
            </a:r>
            <a:r>
              <a:rPr lang="fi-FI" sz="1050" dirty="0" err="1">
                <a:solidFill>
                  <a:schemeClr val="tx1"/>
                </a:solidFill>
              </a:rPr>
              <a:t>validity</a:t>
            </a:r>
            <a:endParaRPr lang="fi-FI" sz="1050" dirty="0">
              <a:solidFill>
                <a:schemeClr val="tx1"/>
              </a:solidFill>
            </a:endParaRPr>
          </a:p>
        </p:txBody>
      </p:sp>
      <p:sp>
        <p:nvSpPr>
          <p:cNvPr id="16" name="Pyöristetty suorakulmio 15"/>
          <p:cNvSpPr/>
          <p:nvPr/>
        </p:nvSpPr>
        <p:spPr>
          <a:xfrm>
            <a:off x="5496937" y="2669866"/>
            <a:ext cx="2511000" cy="503407"/>
          </a:xfrm>
          <a:prstGeom prst="roundRect">
            <a:avLst/>
          </a:prstGeom>
          <a:solidFill>
            <a:srgbClr val="FFEBEB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 err="1" smtClean="0">
                <a:solidFill>
                  <a:schemeClr val="tx1"/>
                </a:solidFill>
              </a:rPr>
              <a:t>Classification</a:t>
            </a:r>
            <a:r>
              <a:rPr lang="fi-FI" sz="1050" dirty="0" smtClean="0">
                <a:solidFill>
                  <a:schemeClr val="tx1"/>
                </a:solidFill>
              </a:rPr>
              <a:t> </a:t>
            </a:r>
            <a:r>
              <a:rPr lang="fi-FI" sz="1050" dirty="0" err="1" smtClean="0">
                <a:solidFill>
                  <a:schemeClr val="tx1"/>
                </a:solidFill>
              </a:rPr>
              <a:t>correctness</a:t>
            </a:r>
            <a:endParaRPr lang="fi-FI" sz="1050" dirty="0" smtClean="0">
              <a:solidFill>
                <a:schemeClr val="tx1"/>
              </a:solidFill>
            </a:endParaRPr>
          </a:p>
          <a:p>
            <a:pPr algn="ctr"/>
            <a:r>
              <a:rPr lang="fi-FI" sz="1050" dirty="0" err="1" smtClean="0">
                <a:solidFill>
                  <a:schemeClr val="tx1"/>
                </a:solidFill>
              </a:rPr>
              <a:t>Non-quantitative</a:t>
            </a:r>
            <a:r>
              <a:rPr lang="fi-FI" sz="1050" dirty="0" smtClean="0">
                <a:solidFill>
                  <a:schemeClr val="tx1"/>
                </a:solidFill>
              </a:rPr>
              <a:t> </a:t>
            </a:r>
            <a:r>
              <a:rPr lang="fi-FI" sz="1050" dirty="0" err="1">
                <a:solidFill>
                  <a:schemeClr val="tx1"/>
                </a:solidFill>
              </a:rPr>
              <a:t>attribute</a:t>
            </a:r>
            <a:r>
              <a:rPr lang="fi-FI" sz="1050" dirty="0">
                <a:solidFill>
                  <a:schemeClr val="tx1"/>
                </a:solidFill>
              </a:rPr>
              <a:t> </a:t>
            </a:r>
            <a:r>
              <a:rPr lang="fi-FI" sz="1050" dirty="0" err="1" smtClean="0">
                <a:solidFill>
                  <a:schemeClr val="tx1"/>
                </a:solidFill>
              </a:rPr>
              <a:t>correctness</a:t>
            </a:r>
            <a:endParaRPr lang="fi-FI" sz="1050" dirty="0" smtClean="0">
              <a:solidFill>
                <a:schemeClr val="tx1"/>
              </a:solidFill>
            </a:endParaRPr>
          </a:p>
          <a:p>
            <a:pPr algn="ctr"/>
            <a:r>
              <a:rPr lang="fi-FI" sz="1050" dirty="0" err="1">
                <a:solidFill>
                  <a:schemeClr val="tx1"/>
                </a:solidFill>
              </a:rPr>
              <a:t>quantitative</a:t>
            </a:r>
            <a:r>
              <a:rPr lang="fi-FI" sz="1050" dirty="0">
                <a:solidFill>
                  <a:schemeClr val="tx1"/>
                </a:solidFill>
              </a:rPr>
              <a:t> </a:t>
            </a:r>
            <a:r>
              <a:rPr lang="fi-FI" sz="1050" dirty="0" err="1">
                <a:solidFill>
                  <a:schemeClr val="tx1"/>
                </a:solidFill>
              </a:rPr>
              <a:t>attribute</a:t>
            </a:r>
            <a:r>
              <a:rPr lang="fi-FI" sz="1050" dirty="0">
                <a:solidFill>
                  <a:schemeClr val="tx1"/>
                </a:solidFill>
              </a:rPr>
              <a:t> </a:t>
            </a:r>
            <a:r>
              <a:rPr lang="fi-FI" sz="1050" dirty="0" err="1" smtClean="0">
                <a:solidFill>
                  <a:schemeClr val="tx1"/>
                </a:solidFill>
              </a:rPr>
              <a:t>accuracy</a:t>
            </a:r>
            <a:endParaRPr lang="fi-FI" sz="1050" dirty="0">
              <a:solidFill>
                <a:schemeClr val="tx1"/>
              </a:solidFill>
            </a:endParaRPr>
          </a:p>
        </p:txBody>
      </p:sp>
      <p:sp>
        <p:nvSpPr>
          <p:cNvPr id="17" name="Pyöristetty suorakulmio 16"/>
          <p:cNvSpPr/>
          <p:nvPr/>
        </p:nvSpPr>
        <p:spPr>
          <a:xfrm>
            <a:off x="5496937" y="2110961"/>
            <a:ext cx="2511000" cy="503407"/>
          </a:xfrm>
          <a:prstGeom prst="roundRect">
            <a:avLst/>
          </a:prstGeom>
          <a:solidFill>
            <a:srgbClr val="FFEBEB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050" dirty="0" err="1" smtClean="0">
                <a:solidFill>
                  <a:schemeClr val="tx1"/>
                </a:solidFill>
              </a:rPr>
              <a:t>Omission</a:t>
            </a:r>
            <a:endParaRPr lang="fi-FI" sz="1050" dirty="0" smtClean="0">
              <a:solidFill>
                <a:schemeClr val="tx1"/>
              </a:solidFill>
            </a:endParaRPr>
          </a:p>
          <a:p>
            <a:pPr algn="ctr"/>
            <a:r>
              <a:rPr lang="fi-FI" sz="1050" dirty="0" err="1" smtClean="0">
                <a:solidFill>
                  <a:schemeClr val="tx1"/>
                </a:solidFill>
              </a:rPr>
              <a:t>Comissiom</a:t>
            </a:r>
            <a:endParaRPr lang="fi-FI" sz="1050" dirty="0" smtClean="0">
              <a:solidFill>
                <a:schemeClr val="tx1"/>
              </a:solidFill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1342949" y="1563341"/>
            <a:ext cx="1463862" cy="276999"/>
          </a:xfrm>
          <a:prstGeom prst="rect">
            <a:avLst/>
          </a:prstGeom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i-FI" sz="1200" dirty="0"/>
              <a:t>NTDB </a:t>
            </a:r>
            <a:r>
              <a:rPr lang="fi-FI" sz="1200" dirty="0" err="1" smtClean="0"/>
              <a:t>co-ordinator</a:t>
            </a:r>
            <a:endParaRPr lang="fi-FI" sz="1200" dirty="0"/>
          </a:p>
        </p:txBody>
      </p:sp>
      <p:sp>
        <p:nvSpPr>
          <p:cNvPr id="19" name="Suorakulmio 18"/>
          <p:cNvSpPr/>
          <p:nvPr/>
        </p:nvSpPr>
        <p:spPr>
          <a:xfrm>
            <a:off x="1352134" y="1937534"/>
            <a:ext cx="1156087" cy="276999"/>
          </a:xfrm>
          <a:prstGeom prst="rect">
            <a:avLst/>
          </a:prstGeom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fi-FI" sz="1200" dirty="0"/>
              <a:t>Data </a:t>
            </a:r>
            <a:r>
              <a:rPr lang="fi-FI" sz="1200" dirty="0" err="1"/>
              <a:t>producer</a:t>
            </a:r>
            <a:endParaRPr lang="fi-FI" sz="1200" dirty="0"/>
          </a:p>
        </p:txBody>
      </p:sp>
      <p:sp>
        <p:nvSpPr>
          <p:cNvPr id="20" name="Pyöristetty suorakulmio 19"/>
          <p:cNvSpPr/>
          <p:nvPr/>
        </p:nvSpPr>
        <p:spPr>
          <a:xfrm>
            <a:off x="1027966" y="1506873"/>
            <a:ext cx="336029" cy="336029"/>
          </a:xfrm>
          <a:prstGeom prst="roundRect">
            <a:avLst/>
          </a:prstGeom>
          <a:solidFill>
            <a:srgbClr val="7ED1F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050"/>
          </a:p>
        </p:txBody>
      </p:sp>
      <p:sp>
        <p:nvSpPr>
          <p:cNvPr id="21" name="Pyöristetty suorakulmio 20"/>
          <p:cNvSpPr/>
          <p:nvPr/>
        </p:nvSpPr>
        <p:spPr>
          <a:xfrm>
            <a:off x="1031503" y="1915390"/>
            <a:ext cx="332493" cy="332493"/>
          </a:xfrm>
          <a:prstGeom prst="roundRect">
            <a:avLst/>
          </a:prstGeom>
          <a:solidFill>
            <a:srgbClr val="FFCCCC"/>
          </a:solidFill>
          <a:ln w="9525"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>
              <a:solidFill>
                <a:schemeClr val="tx1"/>
              </a:solidFill>
            </a:endParaRPr>
          </a:p>
        </p:txBody>
      </p:sp>
      <p:sp>
        <p:nvSpPr>
          <p:cNvPr id="13" name="Pyöristetty suorakulmio 12"/>
          <p:cNvSpPr/>
          <p:nvPr/>
        </p:nvSpPr>
        <p:spPr>
          <a:xfrm>
            <a:off x="5496937" y="3782276"/>
            <a:ext cx="2511000" cy="843910"/>
          </a:xfrm>
          <a:prstGeom prst="roundRect">
            <a:avLst/>
          </a:prstGeom>
          <a:solidFill>
            <a:srgbClr val="D3EFFD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Conceptual consistency 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Domain consistency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Format consistency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Topological </a:t>
            </a:r>
            <a:r>
              <a:rPr lang="en-US" sz="1050" dirty="0">
                <a:solidFill>
                  <a:schemeClr val="tx1"/>
                </a:solidFill>
              </a:rPr>
              <a:t>consistency </a:t>
            </a:r>
            <a:endParaRPr lang="fi-FI" sz="1050" dirty="0">
              <a:solidFill>
                <a:schemeClr val="tx1"/>
              </a:solidFill>
            </a:endParaRPr>
          </a:p>
        </p:txBody>
      </p:sp>
      <p:sp>
        <p:nvSpPr>
          <p:cNvPr id="27" name="Otsikko 1"/>
          <p:cNvSpPr>
            <a:spLocks noGrp="1"/>
          </p:cNvSpPr>
          <p:nvPr>
            <p:ph type="title"/>
          </p:nvPr>
        </p:nvSpPr>
        <p:spPr>
          <a:xfrm>
            <a:off x="929747" y="610177"/>
            <a:ext cx="7579768" cy="994172"/>
          </a:xfrm>
        </p:spPr>
        <p:txBody>
          <a:bodyPr/>
          <a:lstStyle/>
          <a:p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 smtClean="0"/>
              <a:t>test</a:t>
            </a:r>
            <a:endParaRPr lang="fi-FI" dirty="0"/>
          </a:p>
        </p:txBody>
      </p:sp>
      <p:sp>
        <p:nvSpPr>
          <p:cNvPr id="23" name="Nuoli oikealle 22"/>
          <p:cNvSpPr/>
          <p:nvPr/>
        </p:nvSpPr>
        <p:spPr>
          <a:xfrm rot="10800000">
            <a:off x="8115505" y="4010847"/>
            <a:ext cx="495946" cy="38676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ruutu 23"/>
          <p:cNvSpPr txBox="1"/>
          <p:nvPr/>
        </p:nvSpPr>
        <p:spPr>
          <a:xfrm>
            <a:off x="8083768" y="3479082"/>
            <a:ext cx="7561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QualityGuard</a:t>
            </a:r>
            <a:endParaRPr lang="fi-FI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7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F4A2E-A85C-4120-845B-94EA79E8941D}" type="slidenum">
              <a:rPr lang="fi-FI" smtClean="0"/>
              <a:pPr/>
              <a:t>13</a:t>
            </a:fld>
            <a:endParaRPr lang="fi-FI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81"/>
          <a:stretch/>
        </p:blipFill>
        <p:spPr>
          <a:xfrm>
            <a:off x="0" y="1881554"/>
            <a:ext cx="9144000" cy="3261946"/>
          </a:xfrm>
          <a:prstGeom prst="rect">
            <a:avLst/>
          </a:prstGeom>
        </p:spPr>
      </p:pic>
      <p:sp>
        <p:nvSpPr>
          <p:cNvPr id="2" name="Tekstiruutu 1"/>
          <p:cNvSpPr txBox="1"/>
          <p:nvPr/>
        </p:nvSpPr>
        <p:spPr>
          <a:xfrm>
            <a:off x="290145" y="325315"/>
            <a:ext cx="8607669" cy="145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“Towards </a:t>
            </a:r>
            <a:r>
              <a:rPr lang="en-US" sz="2400" dirty="0"/>
              <a:t>Automating Spatial Data Quality Evaluation in the Finnish National Topographic </a:t>
            </a:r>
            <a:r>
              <a:rPr lang="en-US" sz="2400" dirty="0" smtClean="0"/>
              <a:t>Database”</a:t>
            </a:r>
          </a:p>
          <a:p>
            <a:r>
              <a:rPr lang="fi-FI" dirty="0"/>
              <a:t>SDQ 2018: International Workshop on </a:t>
            </a:r>
            <a:r>
              <a:rPr lang="fi-FI" dirty="0" err="1"/>
              <a:t>Spatial</a:t>
            </a:r>
            <a:r>
              <a:rPr lang="fi-FI" dirty="0"/>
              <a:t> Data </a:t>
            </a:r>
            <a:r>
              <a:rPr lang="fi-FI" dirty="0" err="1" smtClean="0"/>
              <a:t>Quality</a:t>
            </a:r>
            <a:r>
              <a:rPr lang="fi-FI" dirty="0" smtClean="0"/>
              <a:t>, Malta, </a:t>
            </a:r>
            <a:r>
              <a:rPr lang="fi-FI" dirty="0" err="1" smtClean="0"/>
              <a:t>Wednesday</a:t>
            </a:r>
            <a:r>
              <a:rPr lang="fi-FI" dirty="0" smtClean="0"/>
              <a:t> </a:t>
            </a:r>
            <a:r>
              <a:rPr lang="fi-FI" dirty="0"/>
              <a:t>7th </a:t>
            </a:r>
            <a:r>
              <a:rPr lang="fi-FI" dirty="0" err="1"/>
              <a:t>February</a:t>
            </a:r>
            <a:r>
              <a:rPr lang="fi-FI" dirty="0"/>
              <a:t> 2018</a:t>
            </a:r>
          </a:p>
          <a:p>
            <a:r>
              <a:rPr lang="fi-FI" dirty="0"/>
              <a:t>Nils Mesterton and Riikka Kivekäs, National </a:t>
            </a:r>
            <a:r>
              <a:rPr lang="fi-FI" dirty="0" err="1"/>
              <a:t>Land</a:t>
            </a:r>
            <a:r>
              <a:rPr lang="fi-FI" dirty="0"/>
              <a:t> </a:t>
            </a:r>
            <a:r>
              <a:rPr lang="fi-FI" dirty="0" err="1"/>
              <a:t>Survey</a:t>
            </a:r>
            <a:r>
              <a:rPr lang="fi-FI" dirty="0"/>
              <a:t> of Finland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66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What</a:t>
            </a:r>
            <a:r>
              <a:rPr lang="fi-FI" dirty="0"/>
              <a:t> </a:t>
            </a:r>
            <a:r>
              <a:rPr lang="fi-FI" dirty="0" err="1"/>
              <a:t>Shall</a:t>
            </a:r>
            <a:r>
              <a:rPr lang="fi-FI" dirty="0"/>
              <a:t>…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E12-E1EE-4C94-A449-4783A5610CB0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14</a:t>
            </a:fld>
            <a:endParaRPr lang="fi-FI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902402" y="1577395"/>
            <a:ext cx="3868340" cy="6179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b="1" dirty="0" smtClean="0"/>
              <a:t>NOT PASS</a:t>
            </a:r>
            <a:endParaRPr lang="fi-FI" b="1" dirty="0"/>
          </a:p>
        </p:txBody>
      </p:sp>
      <p:sp>
        <p:nvSpPr>
          <p:cNvPr id="8" name="Content Placeholder 4"/>
          <p:cNvSpPr>
            <a:spLocks noGrp="1"/>
          </p:cNvSpPr>
          <p:nvPr>
            <p:ph sz="half" idx="4294967295"/>
          </p:nvPr>
        </p:nvSpPr>
        <p:spPr>
          <a:xfrm>
            <a:off x="902402" y="2195329"/>
            <a:ext cx="3868340" cy="2763441"/>
          </a:xfrm>
          <a:prstGeom prst="rect">
            <a:avLst/>
          </a:prstGeom>
        </p:spPr>
        <p:txBody>
          <a:bodyPr/>
          <a:lstStyle/>
          <a:p>
            <a:r>
              <a:rPr lang="fi-FI" dirty="0" err="1"/>
              <a:t>Invalid</a:t>
            </a:r>
            <a:r>
              <a:rPr lang="fi-FI" dirty="0"/>
              <a:t> and </a:t>
            </a:r>
            <a:r>
              <a:rPr lang="fi-FI" dirty="0" err="1"/>
              <a:t>empty</a:t>
            </a:r>
            <a:r>
              <a:rPr lang="fi-FI" dirty="0"/>
              <a:t> </a:t>
            </a:r>
            <a:r>
              <a:rPr lang="fi-FI" dirty="0" err="1"/>
              <a:t>geometries</a:t>
            </a:r>
            <a:endParaRPr lang="fi-FI" dirty="0"/>
          </a:p>
          <a:p>
            <a:r>
              <a:rPr lang="fi-FI" dirty="0" err="1"/>
              <a:t>Obligatory</a:t>
            </a:r>
            <a:r>
              <a:rPr lang="fi-FI" dirty="0"/>
              <a:t> </a:t>
            </a:r>
            <a:r>
              <a:rPr lang="fi-FI" dirty="0" err="1"/>
              <a:t>attributes</a:t>
            </a:r>
            <a:endParaRPr lang="fi-FI" dirty="0"/>
          </a:p>
          <a:p>
            <a:r>
              <a:rPr lang="fi-FI" dirty="0" err="1"/>
              <a:t>Overlapping</a:t>
            </a:r>
            <a:r>
              <a:rPr lang="fi-FI" dirty="0"/>
              <a:t> </a:t>
            </a:r>
            <a:r>
              <a:rPr lang="fi-FI" dirty="0" err="1"/>
              <a:t>buildings</a:t>
            </a:r>
            <a:r>
              <a:rPr lang="fi-FI" dirty="0"/>
              <a:t> and </a:t>
            </a:r>
            <a:r>
              <a:rPr lang="fi-FI" dirty="0" err="1"/>
              <a:t>building</a:t>
            </a:r>
            <a:r>
              <a:rPr lang="fi-FI" dirty="0"/>
              <a:t> </a:t>
            </a:r>
            <a:r>
              <a:rPr lang="fi-FI" dirty="0" err="1" smtClean="0"/>
              <a:t>parts</a:t>
            </a:r>
            <a:endParaRPr lang="fi-FI" dirty="0"/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4901710" y="1577395"/>
            <a:ext cx="3887391" cy="617934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b="1" dirty="0" smtClean="0"/>
              <a:t>PASS</a:t>
            </a:r>
            <a:endParaRPr lang="fi-FI" b="1" dirty="0"/>
          </a:p>
        </p:txBody>
      </p:sp>
      <p:sp>
        <p:nvSpPr>
          <p:cNvPr id="10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4901710" y="2195329"/>
            <a:ext cx="3887391" cy="276344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dirty="0" err="1" smtClean="0"/>
              <a:t>Voidable</a:t>
            </a:r>
            <a:r>
              <a:rPr lang="fi-FI" dirty="0" smtClean="0"/>
              <a:t> </a:t>
            </a:r>
            <a:r>
              <a:rPr lang="fi-FI" dirty="0" err="1" smtClean="0"/>
              <a:t>attributes</a:t>
            </a:r>
            <a:endParaRPr lang="fi-FI" dirty="0" smtClean="0"/>
          </a:p>
          <a:p>
            <a:r>
              <a:rPr lang="fi-FI" dirty="0" err="1" smtClean="0"/>
              <a:t>Most</a:t>
            </a:r>
            <a:r>
              <a:rPr lang="fi-FI" dirty="0" smtClean="0"/>
              <a:t> </a:t>
            </a:r>
            <a:r>
              <a:rPr lang="fi-FI" dirty="0" err="1"/>
              <a:t>issues</a:t>
            </a:r>
            <a:r>
              <a:rPr lang="fi-FI" dirty="0"/>
              <a:t> </a:t>
            </a:r>
            <a:r>
              <a:rPr lang="fi-FI" dirty="0" err="1"/>
              <a:t>regarding</a:t>
            </a:r>
            <a:r>
              <a:rPr lang="fi-FI" dirty="0"/>
              <a:t> </a:t>
            </a:r>
            <a:r>
              <a:rPr lang="fi-FI" dirty="0" err="1"/>
              <a:t>topological</a:t>
            </a:r>
            <a:r>
              <a:rPr lang="fi-FI" dirty="0"/>
              <a:t> </a:t>
            </a:r>
            <a:r>
              <a:rPr lang="fi-FI" dirty="0" err="1"/>
              <a:t>consistency</a:t>
            </a:r>
            <a:endParaRPr lang="fi-FI" dirty="0"/>
          </a:p>
          <a:p>
            <a:r>
              <a:rPr lang="fi-FI" dirty="0" smtClean="0"/>
              <a:t>”</a:t>
            </a:r>
            <a:r>
              <a:rPr lang="fi-FI" dirty="0"/>
              <a:t>Area in </a:t>
            </a:r>
            <a:r>
              <a:rPr lang="fi-FI" dirty="0" err="1"/>
              <a:t>meters</a:t>
            </a:r>
            <a:r>
              <a:rPr lang="fi-FI" dirty="0"/>
              <a:t> </a:t>
            </a:r>
            <a:r>
              <a:rPr lang="fi-FI" dirty="0" err="1"/>
              <a:t>must</a:t>
            </a:r>
            <a:r>
              <a:rPr lang="fi-FI" dirty="0"/>
              <a:t> </a:t>
            </a:r>
            <a:r>
              <a:rPr lang="fi-FI" dirty="0" err="1"/>
              <a:t>be</a:t>
            </a:r>
            <a:r>
              <a:rPr lang="fi-FI" dirty="0"/>
              <a:t> </a:t>
            </a:r>
            <a:r>
              <a:rPr lang="fi-FI" dirty="0" err="1"/>
              <a:t>presented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numeric</a:t>
            </a:r>
            <a:r>
              <a:rPr lang="fi-FI" dirty="0"/>
              <a:t> data </a:t>
            </a:r>
            <a:r>
              <a:rPr lang="fi-FI" dirty="0" err="1"/>
              <a:t>type</a:t>
            </a:r>
            <a:r>
              <a:rPr lang="fi-FI" dirty="0" smtClean="0"/>
              <a:t>”.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227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9747" y="501691"/>
            <a:ext cx="7579768" cy="994172"/>
          </a:xfrm>
        </p:spPr>
        <p:txBody>
          <a:bodyPr/>
          <a:lstStyle/>
          <a:p>
            <a:r>
              <a:rPr lang="fi-FI" dirty="0" smtClean="0"/>
              <a:t>Data </a:t>
            </a:r>
            <a:r>
              <a:rPr lang="fi-FI" dirty="0" err="1" smtClean="0"/>
              <a:t>delivery</a:t>
            </a:r>
            <a:r>
              <a:rPr lang="fi-FI" dirty="0" smtClean="0"/>
              <a:t> </a:t>
            </a:r>
            <a:r>
              <a:rPr lang="fi-FI" dirty="0" err="1" smtClean="0"/>
              <a:t>process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E12-E1EE-4C94-A449-4783A5610CB0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15</a:t>
            </a:fld>
            <a:endParaRPr lang="fi-FI"/>
          </a:p>
        </p:txBody>
      </p:sp>
      <p:graphicFrame>
        <p:nvGraphicFramePr>
          <p:cNvPr id="7" name="Kaaviokuva 6">
            <a:extLst>
              <a:ext uri="{FF2B5EF4-FFF2-40B4-BE49-F238E27FC236}">
                <a16:creationId xmlns:a16="http://schemas.microsoft.com/office/drawing/2014/main" xmlns="" id="{2C841580-D905-4129-B51B-B1FA54E6D0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2878690"/>
              </p:ext>
            </p:extLst>
          </p:nvPr>
        </p:nvGraphicFramePr>
        <p:xfrm>
          <a:off x="1942454" y="1523252"/>
          <a:ext cx="5179017" cy="3080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19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>
            <a:extLst>
              <a:ext uri="{FF2B5EF4-FFF2-40B4-BE49-F238E27FC236}">
                <a16:creationId xmlns:a16="http://schemas.microsoft.com/office/drawing/2014/main" xmlns="" id="{F571F28B-C1FA-405D-9647-585EAECF9A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6818100"/>
              </p:ext>
            </p:extLst>
          </p:nvPr>
        </p:nvGraphicFramePr>
        <p:xfrm>
          <a:off x="926789" y="850225"/>
          <a:ext cx="7420477" cy="3845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tsikko 1">
            <a:extLst>
              <a:ext uri="{FF2B5EF4-FFF2-40B4-BE49-F238E27FC236}">
                <a16:creationId xmlns:a16="http://schemas.microsoft.com/office/drawing/2014/main" xmlns="" id="{50265E9E-660D-42DF-9D4D-B39948FF6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02" y="334991"/>
            <a:ext cx="7721266" cy="796967"/>
          </a:xfrm>
        </p:spPr>
        <p:txBody>
          <a:bodyPr/>
          <a:lstStyle/>
          <a:p>
            <a:r>
              <a:rPr lang="fi-FI" dirty="0" smtClean="0"/>
              <a:t>Audit </a:t>
            </a:r>
            <a:r>
              <a:rPr lang="fi-FI" dirty="0" err="1" smtClean="0"/>
              <a:t>process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324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1386" y="542752"/>
            <a:ext cx="7579768" cy="994172"/>
          </a:xfrm>
        </p:spPr>
        <p:txBody>
          <a:bodyPr/>
          <a:lstStyle/>
          <a:p>
            <a:r>
              <a:rPr lang="fi-FI" dirty="0" smtClean="0"/>
              <a:t>NLS </a:t>
            </a:r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/>
              <a:t>assurance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591" y="1751580"/>
            <a:ext cx="7274762" cy="3025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test by a consultant.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Demonstration of requirements specified in the </a:t>
            </a:r>
            <a:r>
              <a:rPr lang="en-US" dirty="0" smtClean="0"/>
              <a:t>NLS - Ministry of Agriculture and Forestry agreement</a:t>
            </a:r>
            <a:r>
              <a:rPr lang="en-US" dirty="0"/>
              <a:t>.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14 test fields Around Finland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1x1 km for buildings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3x3 km for roads and addresses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Completeness (commission/omission) for buildings and roads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Thematic accuracy for addresses (Municipalities official addressees compared to addressees in NLS GIS database)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Field surveys &lt;&gt; data</a:t>
            </a:r>
            <a:endParaRPr lang="en-US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BB344-9135-4D11-98A8-DB64C3A9D5F3}" type="datetime1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17</a:t>
            </a:fld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6237768" y="544758"/>
            <a:ext cx="2115818" cy="840697"/>
          </a:xfrm>
          <a:prstGeom prst="ellipse">
            <a:avLst/>
          </a:prstGeom>
          <a:gradFill flip="none" rotWithShape="1">
            <a:gsLst>
              <a:gs pos="25000">
                <a:srgbClr val="7ED1FA"/>
              </a:gs>
              <a:gs pos="49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rgbClr val="FFCCCC"/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assurance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15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improvement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“Improving </a:t>
            </a:r>
            <a:r>
              <a:rPr lang="en-US" sz="1600" dirty="0"/>
              <a:t>quality means systematic harmonization and development of policies</a:t>
            </a:r>
            <a:r>
              <a:rPr lang="en-US" sz="1600" dirty="0" smtClean="0"/>
              <a:t>.”</a:t>
            </a:r>
            <a:endParaRPr lang="en-US" sz="1600" dirty="0"/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NTDB: </a:t>
            </a:r>
            <a:r>
              <a:rPr lang="en-US" sz="1400" dirty="0" err="1" smtClean="0"/>
              <a:t>QualityGuard</a:t>
            </a:r>
            <a:r>
              <a:rPr lang="en-US" sz="1400" dirty="0" smtClean="0"/>
              <a:t> reports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Data producer: </a:t>
            </a:r>
            <a:r>
              <a:rPr lang="en-US" sz="1400" dirty="0"/>
              <a:t>r</a:t>
            </a:r>
            <a:r>
              <a:rPr lang="en-US" sz="1400" dirty="0" smtClean="0"/>
              <a:t>esponding </a:t>
            </a:r>
            <a:r>
              <a:rPr lang="en-US" sz="1400" dirty="0"/>
              <a:t>to </a:t>
            </a:r>
            <a:r>
              <a:rPr lang="en-US" sz="1400" dirty="0" smtClean="0"/>
              <a:t>the report, data correction.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A97AB-51ED-4C11-98C7-1CB78F540DF8}" type="datetime1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18</a:t>
            </a:fld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6755433" y="472663"/>
            <a:ext cx="1834487" cy="857842"/>
          </a:xfrm>
          <a:prstGeom prst="ellipse">
            <a:avLst/>
          </a:prstGeom>
          <a:solidFill>
            <a:srgbClr val="FFCCCC"/>
          </a:solidFill>
          <a:ln>
            <a:solidFill>
              <a:srgbClr val="FF7C8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improvement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567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9044" y="278394"/>
            <a:ext cx="7579768" cy="994172"/>
          </a:xfrm>
        </p:spPr>
        <p:txBody>
          <a:bodyPr/>
          <a:lstStyle/>
          <a:p>
            <a:r>
              <a:rPr lang="fi-FI" dirty="0" err="1" smtClean="0"/>
              <a:t>summary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E12-E1EE-4C94-A449-4783A5610CB0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19</a:t>
            </a:fld>
            <a:endParaRPr lang="fi-FI"/>
          </a:p>
        </p:txBody>
      </p:sp>
      <p:sp>
        <p:nvSpPr>
          <p:cNvPr id="7" name="Päivämäärän paikkamerkki 3"/>
          <p:cNvSpPr txBox="1">
            <a:spLocks/>
          </p:cNvSpPr>
          <p:nvPr/>
        </p:nvSpPr>
        <p:spPr>
          <a:xfrm>
            <a:off x="929747" y="46303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EC4F55F-47C4-4F86-8CC5-4E0743C7B9D6}" type="datetime1">
              <a:rPr lang="fi-FI" smtClean="0"/>
              <a:pPr/>
              <a:t>24.4.2019</a:t>
            </a:fld>
            <a:endParaRPr lang="fi-FI"/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5816783" y="4651184"/>
            <a:ext cx="1902323" cy="253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21C0A5-67F8-1747-AC18-E6E051725274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1977080" y="535460"/>
            <a:ext cx="6837405" cy="4231804"/>
          </a:xfrm>
          <a:prstGeom prst="ellipse">
            <a:avLst/>
          </a:prstGeom>
          <a:solidFill>
            <a:srgbClr val="F9F9F9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ruutu 21"/>
          <p:cNvSpPr txBox="1"/>
          <p:nvPr/>
        </p:nvSpPr>
        <p:spPr>
          <a:xfrm>
            <a:off x="3398053" y="1105071"/>
            <a:ext cx="2483452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Quality</a:t>
            </a:r>
            <a:r>
              <a:rPr lang="fi-FI" b="1" dirty="0" smtClean="0"/>
              <a:t>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B0F0"/>
                </a:solidFill>
              </a:rPr>
              <a:t>Quality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requirements</a:t>
            </a:r>
            <a:endParaRPr lang="fi-FI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B0F0"/>
                </a:solidFill>
              </a:rPr>
              <a:t>Quality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promises</a:t>
            </a:r>
            <a:endParaRPr lang="fi-FI" dirty="0">
              <a:solidFill>
                <a:srgbClr val="00B0F0"/>
              </a:solidFill>
            </a:endParaRPr>
          </a:p>
        </p:txBody>
      </p:sp>
      <p:sp>
        <p:nvSpPr>
          <p:cNvPr id="23" name="Tekstiruutu 22"/>
          <p:cNvSpPr txBox="1"/>
          <p:nvPr/>
        </p:nvSpPr>
        <p:spPr>
          <a:xfrm>
            <a:off x="5774804" y="1105071"/>
            <a:ext cx="27019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Quality</a:t>
            </a:r>
            <a:r>
              <a:rPr lang="fi-FI" b="1" dirty="0" smtClean="0"/>
              <a:t> </a:t>
            </a:r>
            <a:r>
              <a:rPr lang="fi-FI" b="1" dirty="0" err="1" smtClean="0"/>
              <a:t>control</a:t>
            </a:r>
            <a:endParaRPr lang="fi-FI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B0F0"/>
                </a:solidFill>
              </a:rPr>
              <a:t>Conceptual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>
                <a:solidFill>
                  <a:srgbClr val="00B0F0"/>
                </a:solidFill>
              </a:rPr>
              <a:t>models</a:t>
            </a:r>
            <a:endParaRPr lang="fi-FI" dirty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B0F0"/>
                </a:solidFill>
              </a:rPr>
              <a:t>Formatting</a:t>
            </a:r>
            <a:r>
              <a:rPr lang="fi-FI" dirty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instructions</a:t>
            </a:r>
            <a:endParaRPr lang="fi-FI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9999"/>
                </a:solidFill>
              </a:rPr>
              <a:t>Competence, such as knowledge, skills, experience, and qualifications</a:t>
            </a:r>
            <a:endParaRPr lang="fi-FI" dirty="0" smtClean="0">
              <a:solidFill>
                <a:srgbClr val="FF999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Tekstiruutu 23"/>
          <p:cNvSpPr txBox="1"/>
          <p:nvPr/>
        </p:nvSpPr>
        <p:spPr>
          <a:xfrm>
            <a:off x="3192104" y="2245004"/>
            <a:ext cx="248345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Quality</a:t>
            </a:r>
            <a:r>
              <a:rPr lang="fi-FI" b="1" dirty="0" smtClean="0"/>
              <a:t> </a:t>
            </a:r>
            <a:r>
              <a:rPr lang="fi-FI" b="1" dirty="0" err="1" smtClean="0"/>
              <a:t>assurance</a:t>
            </a:r>
            <a:endParaRPr lang="fi-FI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B0F0"/>
                </a:solidFill>
              </a:rPr>
              <a:t>Quality</a:t>
            </a:r>
            <a:r>
              <a:rPr lang="fi-FI" dirty="0" smtClean="0">
                <a:solidFill>
                  <a:srgbClr val="00B0F0"/>
                </a:solidFill>
              </a:rPr>
              <a:t> </a:t>
            </a:r>
            <a:r>
              <a:rPr lang="fi-FI" dirty="0" err="1">
                <a:solidFill>
                  <a:srgbClr val="00B0F0"/>
                </a:solidFill>
              </a:rPr>
              <a:t>test</a:t>
            </a:r>
            <a:r>
              <a:rPr lang="fi-FI" dirty="0">
                <a:solidFill>
                  <a:srgbClr val="00B0F0"/>
                </a:solidFill>
              </a:rPr>
              <a:t> </a:t>
            </a:r>
            <a:r>
              <a:rPr lang="fi-FI" dirty="0" smtClean="0">
                <a:solidFill>
                  <a:srgbClr val="00B0F0"/>
                </a:solidFill>
              </a:rPr>
              <a:t>for </a:t>
            </a:r>
            <a:r>
              <a:rPr lang="fi-FI" dirty="0" err="1">
                <a:solidFill>
                  <a:srgbClr val="00B0F0"/>
                </a:solidFill>
              </a:rPr>
              <a:t>logical</a:t>
            </a:r>
            <a:r>
              <a:rPr lang="fi-FI" dirty="0">
                <a:solidFill>
                  <a:srgbClr val="00B0F0"/>
                </a:solidFill>
              </a:rPr>
              <a:t> </a:t>
            </a:r>
            <a:r>
              <a:rPr lang="fi-FI" dirty="0" err="1" smtClean="0">
                <a:solidFill>
                  <a:srgbClr val="00B0F0"/>
                </a:solidFill>
              </a:rPr>
              <a:t>consistency</a:t>
            </a:r>
            <a:endParaRPr lang="fi-FI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>
                <a:solidFill>
                  <a:srgbClr val="00B0F0"/>
                </a:solidFill>
              </a:rPr>
              <a:t>QualityGuard-reports</a:t>
            </a:r>
            <a:endParaRPr lang="fi-FI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rgbClr val="00B0F0"/>
                </a:solidFill>
              </a:rPr>
              <a:t>Audit </a:t>
            </a:r>
            <a:r>
              <a:rPr lang="fi-FI" dirty="0" err="1" smtClean="0">
                <a:solidFill>
                  <a:srgbClr val="00B0F0"/>
                </a:solidFill>
              </a:rPr>
              <a:t>process</a:t>
            </a:r>
            <a:endParaRPr lang="fi-FI" dirty="0" smtClean="0">
              <a:solidFill>
                <a:srgbClr val="00B0F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FF9999"/>
                </a:solidFill>
              </a:rPr>
              <a:t>Quality</a:t>
            </a:r>
            <a:r>
              <a:rPr lang="fi-FI" dirty="0">
                <a:solidFill>
                  <a:srgbClr val="FF9999"/>
                </a:solidFill>
              </a:rPr>
              <a:t> </a:t>
            </a:r>
            <a:r>
              <a:rPr lang="fi-FI" dirty="0" err="1">
                <a:solidFill>
                  <a:srgbClr val="FF9999"/>
                </a:solidFill>
              </a:rPr>
              <a:t>test</a:t>
            </a:r>
            <a:r>
              <a:rPr lang="fi-FI" dirty="0">
                <a:solidFill>
                  <a:srgbClr val="FF9999"/>
                </a:solidFill>
              </a:rPr>
              <a:t> for </a:t>
            </a:r>
            <a:r>
              <a:rPr lang="fi-FI" dirty="0" err="1" smtClean="0">
                <a:solidFill>
                  <a:srgbClr val="FF9999"/>
                </a:solidFill>
              </a:rPr>
              <a:t>completeness</a:t>
            </a:r>
            <a:r>
              <a:rPr lang="fi-FI" dirty="0" smtClean="0">
                <a:solidFill>
                  <a:srgbClr val="FF9999"/>
                </a:solidFill>
              </a:rPr>
              <a:t>, </a:t>
            </a:r>
            <a:r>
              <a:rPr lang="fi-FI" dirty="0" err="1" smtClean="0">
                <a:solidFill>
                  <a:srgbClr val="FF9999"/>
                </a:solidFill>
              </a:rPr>
              <a:t>thematic</a:t>
            </a:r>
            <a:r>
              <a:rPr lang="fi-FI" dirty="0" smtClean="0">
                <a:solidFill>
                  <a:srgbClr val="FF9999"/>
                </a:solidFill>
              </a:rPr>
              <a:t> and </a:t>
            </a:r>
            <a:r>
              <a:rPr lang="fi-FI" dirty="0" err="1" smtClean="0">
                <a:solidFill>
                  <a:srgbClr val="FF9999"/>
                </a:solidFill>
              </a:rPr>
              <a:t>positional</a:t>
            </a:r>
            <a:r>
              <a:rPr lang="fi-FI" dirty="0" smtClean="0">
                <a:solidFill>
                  <a:srgbClr val="FF9999"/>
                </a:solidFill>
              </a:rPr>
              <a:t> </a:t>
            </a:r>
            <a:r>
              <a:rPr lang="fi-FI" dirty="0" err="1" smtClean="0">
                <a:solidFill>
                  <a:srgbClr val="FF9999"/>
                </a:solidFill>
              </a:rPr>
              <a:t>accuracy</a:t>
            </a:r>
            <a:endParaRPr lang="fi-FI" dirty="0">
              <a:solidFill>
                <a:srgbClr val="FF9999"/>
              </a:solidFill>
            </a:endParaRPr>
          </a:p>
          <a:p>
            <a:endParaRPr lang="fi-FI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25" name="Tekstiruutu 24"/>
          <p:cNvSpPr txBox="1"/>
          <p:nvPr/>
        </p:nvSpPr>
        <p:spPr>
          <a:xfrm>
            <a:off x="5733613" y="2829894"/>
            <a:ext cx="2483452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 err="1" smtClean="0"/>
              <a:t>Quality</a:t>
            </a:r>
            <a:r>
              <a:rPr lang="fi-FI" b="1" dirty="0" smtClean="0"/>
              <a:t> </a:t>
            </a:r>
            <a:r>
              <a:rPr lang="fi-FI" b="1" dirty="0" err="1" smtClean="0"/>
              <a:t>improvement</a:t>
            </a:r>
            <a:endParaRPr lang="fi-FI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9999"/>
                </a:solidFill>
              </a:rPr>
              <a:t>Responding </a:t>
            </a:r>
            <a:r>
              <a:rPr lang="en-US" dirty="0">
                <a:solidFill>
                  <a:srgbClr val="FF9999"/>
                </a:solidFill>
              </a:rPr>
              <a:t>to the </a:t>
            </a:r>
            <a:r>
              <a:rPr lang="en-US" dirty="0" err="1" smtClean="0">
                <a:solidFill>
                  <a:srgbClr val="FF9999"/>
                </a:solidFill>
              </a:rPr>
              <a:t>QualityGuard</a:t>
            </a:r>
            <a:r>
              <a:rPr lang="en-US" dirty="0" smtClean="0">
                <a:solidFill>
                  <a:srgbClr val="FF9999"/>
                </a:solidFill>
              </a:rPr>
              <a:t> report</a:t>
            </a:r>
            <a:r>
              <a:rPr lang="en-US" dirty="0">
                <a:solidFill>
                  <a:srgbClr val="FF9999"/>
                </a:solidFill>
              </a:rPr>
              <a:t>, data correction.</a:t>
            </a:r>
          </a:p>
          <a:p>
            <a:endParaRPr lang="fi-FI" b="1" dirty="0" smtClean="0"/>
          </a:p>
        </p:txBody>
      </p:sp>
      <p:sp>
        <p:nvSpPr>
          <p:cNvPr id="26" name="Ellipsi 25"/>
          <p:cNvSpPr/>
          <p:nvPr/>
        </p:nvSpPr>
        <p:spPr>
          <a:xfrm>
            <a:off x="362522" y="1157680"/>
            <a:ext cx="567225" cy="359052"/>
          </a:xfrm>
          <a:prstGeom prst="ellipse">
            <a:avLst/>
          </a:prstGeom>
          <a:solidFill>
            <a:srgbClr val="7ED1F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400" dirty="0"/>
          </a:p>
        </p:txBody>
      </p:sp>
      <p:sp>
        <p:nvSpPr>
          <p:cNvPr id="27" name="Suorakulmio 26"/>
          <p:cNvSpPr/>
          <p:nvPr/>
        </p:nvSpPr>
        <p:spPr>
          <a:xfrm>
            <a:off x="889338" y="1217897"/>
            <a:ext cx="196334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NTDB </a:t>
            </a:r>
            <a:r>
              <a:rPr lang="fi-FI" dirty="0" err="1" smtClean="0"/>
              <a:t>coordinator</a:t>
            </a:r>
            <a:endParaRPr lang="fi-FI" dirty="0"/>
          </a:p>
        </p:txBody>
      </p:sp>
      <p:sp>
        <p:nvSpPr>
          <p:cNvPr id="28" name="Suorakulmio 27"/>
          <p:cNvSpPr/>
          <p:nvPr/>
        </p:nvSpPr>
        <p:spPr>
          <a:xfrm>
            <a:off x="889338" y="1722690"/>
            <a:ext cx="156132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Data </a:t>
            </a:r>
            <a:r>
              <a:rPr lang="fi-FI" dirty="0" err="1" smtClean="0"/>
              <a:t>producer</a:t>
            </a:r>
            <a:endParaRPr lang="fi-FI" dirty="0"/>
          </a:p>
        </p:txBody>
      </p:sp>
      <p:sp>
        <p:nvSpPr>
          <p:cNvPr id="29" name="Ellipsi 28"/>
          <p:cNvSpPr/>
          <p:nvPr/>
        </p:nvSpPr>
        <p:spPr>
          <a:xfrm>
            <a:off x="362522" y="1669706"/>
            <a:ext cx="567225" cy="359052"/>
          </a:xfrm>
          <a:prstGeom prst="ellipse">
            <a:avLst/>
          </a:prstGeom>
          <a:solidFill>
            <a:srgbClr val="FFCCCC"/>
          </a:solidFill>
          <a:ln>
            <a:solidFill>
              <a:srgbClr val="FF7C8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890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7" b="17943"/>
          <a:stretch/>
        </p:blipFill>
        <p:spPr>
          <a:xfrm>
            <a:off x="7094108" y="457199"/>
            <a:ext cx="1653137" cy="131735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9747" y="896894"/>
            <a:ext cx="7579768" cy="994172"/>
          </a:xfrm>
        </p:spPr>
        <p:txBody>
          <a:bodyPr>
            <a:normAutofit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591" y="1759258"/>
            <a:ext cx="7577924" cy="3025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Project: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new</a:t>
            </a:r>
            <a:r>
              <a:rPr lang="fi-FI" dirty="0" smtClean="0"/>
              <a:t> </a:t>
            </a:r>
            <a:r>
              <a:rPr lang="fi-FI" dirty="0" err="1" smtClean="0"/>
              <a:t>national</a:t>
            </a:r>
            <a:r>
              <a:rPr lang="fi-FI" dirty="0" smtClean="0"/>
              <a:t> </a:t>
            </a:r>
            <a:r>
              <a:rPr lang="fi-FI" dirty="0" err="1" smtClean="0"/>
              <a:t>topographic</a:t>
            </a:r>
            <a:r>
              <a:rPr lang="fi-FI" dirty="0" smtClean="0"/>
              <a:t> </a:t>
            </a:r>
            <a:r>
              <a:rPr lang="fi-FI" dirty="0" err="1" smtClean="0"/>
              <a:t>database</a:t>
            </a:r>
            <a:r>
              <a:rPr lang="fi-FI" dirty="0" smtClean="0"/>
              <a:t> of Finland, 2015-2019, </a:t>
            </a:r>
            <a:r>
              <a:rPr lang="fi-FI" dirty="0" err="1" smtClean="0"/>
              <a:t>phase</a:t>
            </a:r>
            <a:r>
              <a:rPr lang="fi-FI" dirty="0" smtClean="0"/>
              <a:t> 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Workpackage</a:t>
            </a:r>
            <a:r>
              <a:rPr lang="fi-FI" dirty="0" smtClean="0"/>
              <a:t>; </a:t>
            </a:r>
            <a:r>
              <a:rPr lang="en-US" dirty="0"/>
              <a:t>Quality management in the National topographic database of Finland</a:t>
            </a:r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Group; Ulla Pyysalo, Teppo Ahonen, Jarmo Annunen, Hannu Villman, Antti Federley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Timetable</a:t>
            </a:r>
            <a:r>
              <a:rPr lang="fi-FI" dirty="0" smtClean="0"/>
              <a:t>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 smtClean="0"/>
              <a:t>Previous</a:t>
            </a:r>
            <a:r>
              <a:rPr lang="fi-FI" dirty="0" smtClean="0"/>
              <a:t> </a:t>
            </a:r>
            <a:r>
              <a:rPr lang="fi-FI" dirty="0" err="1" smtClean="0"/>
              <a:t>project</a:t>
            </a:r>
            <a:r>
              <a:rPr lang="fi-FI" dirty="0"/>
              <a:t> </a:t>
            </a:r>
            <a:r>
              <a:rPr lang="fi-FI" dirty="0" smtClean="0"/>
              <a:t>NTDB data </a:t>
            </a:r>
            <a:r>
              <a:rPr lang="fi-FI" dirty="0" err="1" smtClean="0"/>
              <a:t>quality</a:t>
            </a:r>
            <a:r>
              <a:rPr lang="fi-FI" dirty="0" smtClean="0"/>
              <a:t> (2015-2016)</a:t>
            </a:r>
          </a:p>
          <a:p>
            <a:pPr marL="1093788" lvl="2" indent="-293688" fontAlgn="base">
              <a:spcAft>
                <a:spcPct val="0"/>
              </a:spcAft>
              <a:buFont typeface="Times" pitchFamily="18" charset="0"/>
              <a:buChar char="•"/>
            </a:pPr>
            <a:r>
              <a:rPr lang="en-US" sz="1600" kern="0" dirty="0">
                <a:solidFill>
                  <a:srgbClr val="6B6B6B"/>
                </a:solidFill>
              </a:rPr>
              <a:t>Quality handbook </a:t>
            </a:r>
            <a:r>
              <a:rPr lang="en-US" sz="1600" kern="0" dirty="0" smtClean="0">
                <a:solidFill>
                  <a:srgbClr val="6B6B6B"/>
                </a:solidFill>
              </a:rPr>
              <a:t>for aerial </a:t>
            </a:r>
            <a:r>
              <a:rPr lang="en-US" sz="1600" kern="0" dirty="0">
                <a:solidFill>
                  <a:srgbClr val="6B6B6B"/>
                </a:solidFill>
              </a:rPr>
              <a:t>images and </a:t>
            </a:r>
            <a:r>
              <a:rPr lang="en-US" sz="1600" kern="0" dirty="0" err="1">
                <a:solidFill>
                  <a:srgbClr val="6B6B6B"/>
                </a:solidFill>
              </a:rPr>
              <a:t>orthophotos</a:t>
            </a:r>
            <a:endParaRPr lang="en-US" sz="1600" kern="0" dirty="0">
              <a:solidFill>
                <a:srgbClr val="6B6B6B"/>
              </a:solidFill>
            </a:endParaRPr>
          </a:p>
          <a:p>
            <a:pPr marL="1093788" lvl="2" indent="-293688" fontAlgn="base">
              <a:spcAft>
                <a:spcPct val="0"/>
              </a:spcAft>
              <a:buFont typeface="Times" pitchFamily="18" charset="0"/>
              <a:buChar char="•"/>
            </a:pPr>
            <a:r>
              <a:rPr lang="en-US" sz="1600" kern="0" dirty="0">
                <a:solidFill>
                  <a:srgbClr val="6B6B6B"/>
                </a:solidFill>
              </a:rPr>
              <a:t>Quality handbook for </a:t>
            </a:r>
            <a:r>
              <a:rPr lang="en-US" sz="1600" kern="0" dirty="0" smtClean="0">
                <a:solidFill>
                  <a:srgbClr val="6B6B6B"/>
                </a:solidFill>
              </a:rPr>
              <a:t>laser </a:t>
            </a:r>
            <a:r>
              <a:rPr lang="en-US" sz="1600" kern="0" dirty="0">
                <a:solidFill>
                  <a:srgbClr val="6B6B6B"/>
                </a:solidFill>
              </a:rPr>
              <a:t>scanning (3D point clouds)</a:t>
            </a:r>
          </a:p>
          <a:p>
            <a:pPr marL="1093788" lvl="2" indent="-293688" fontAlgn="base">
              <a:spcAft>
                <a:spcPct val="0"/>
              </a:spcAft>
              <a:buFont typeface="Times" pitchFamily="18" charset="0"/>
              <a:buChar char="•"/>
            </a:pPr>
            <a:r>
              <a:rPr lang="en-US" sz="1600" kern="0" dirty="0">
                <a:solidFill>
                  <a:srgbClr val="6B6B6B"/>
                </a:solidFill>
              </a:rPr>
              <a:t>Quality handbook for d</a:t>
            </a:r>
            <a:r>
              <a:rPr lang="en-US" sz="1600" kern="0" dirty="0" smtClean="0">
                <a:solidFill>
                  <a:srgbClr val="6B6B6B"/>
                </a:solidFill>
              </a:rPr>
              <a:t>igital </a:t>
            </a:r>
            <a:r>
              <a:rPr lang="en-US" sz="1600" kern="0" dirty="0">
                <a:solidFill>
                  <a:srgbClr val="6B6B6B"/>
                </a:solidFill>
              </a:rPr>
              <a:t>elevation model (DEM)</a:t>
            </a:r>
          </a:p>
          <a:p>
            <a:endParaRPr lang="fi-FI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E12-E1EE-4C94-A449-4783A5610CB0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04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for </a:t>
            </a:r>
            <a:br>
              <a:rPr lang="fi-FI" dirty="0" smtClean="0"/>
            </a:br>
            <a:r>
              <a:rPr lang="fi-FI" dirty="0" err="1" smtClean="0"/>
              <a:t>attention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9337B-CAB9-4E1E-AFB5-F6E013BB1768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pPr/>
              <a:t>20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7485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topographic database of </a:t>
            </a:r>
            <a:r>
              <a:rPr lang="en-US" dirty="0" smtClean="0"/>
              <a:t>Finland, roles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E12-E1EE-4C94-A449-4783A5610CB0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3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83" y="1705086"/>
            <a:ext cx="7741403" cy="1698512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84" y="3515852"/>
            <a:ext cx="1762125" cy="762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701" y="3515852"/>
            <a:ext cx="1762125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9747" y="424200"/>
            <a:ext cx="7579768" cy="994172"/>
          </a:xfrm>
        </p:spPr>
        <p:txBody>
          <a:bodyPr/>
          <a:lstStyle/>
          <a:p>
            <a:r>
              <a:rPr lang="fi-FI" dirty="0" err="1" smtClean="0"/>
              <a:t>questions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591" y="1340882"/>
            <a:ext cx="7577924" cy="30259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Who </a:t>
            </a:r>
            <a:r>
              <a:rPr lang="en-US" dirty="0"/>
              <a:t>is responsible for quality </a:t>
            </a:r>
            <a:r>
              <a:rPr lang="en-US" dirty="0" smtClean="0"/>
              <a:t>management?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 we share responsibility?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NTDB coordinator give quality promises for data collected by others?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grpSp>
        <p:nvGrpSpPr>
          <p:cNvPr id="98" name="Ryhmä 97"/>
          <p:cNvGrpSpPr/>
          <p:nvPr/>
        </p:nvGrpSpPr>
        <p:grpSpPr>
          <a:xfrm>
            <a:off x="1053328" y="2495062"/>
            <a:ext cx="6702777" cy="2264339"/>
            <a:chOff x="1053328" y="2495062"/>
            <a:chExt cx="6702777" cy="2264339"/>
          </a:xfrm>
        </p:grpSpPr>
        <p:cxnSp>
          <p:nvCxnSpPr>
            <p:cNvPr id="49" name="Suora nuoliyhdysviiva 48"/>
            <p:cNvCxnSpPr/>
            <p:nvPr/>
          </p:nvCxnSpPr>
          <p:spPr>
            <a:xfrm>
              <a:off x="5468420" y="2784651"/>
              <a:ext cx="1663981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uora nuoliyhdysviiva 50"/>
            <p:cNvCxnSpPr/>
            <p:nvPr/>
          </p:nvCxnSpPr>
          <p:spPr>
            <a:xfrm>
              <a:off x="5466523" y="3356206"/>
              <a:ext cx="1663981" cy="0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uora nuoliyhdysviiva 52"/>
            <p:cNvCxnSpPr/>
            <p:nvPr/>
          </p:nvCxnSpPr>
          <p:spPr>
            <a:xfrm>
              <a:off x="5458777" y="3931163"/>
              <a:ext cx="1663981" cy="0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uora nuoliyhdysviiva 67"/>
            <p:cNvCxnSpPr/>
            <p:nvPr/>
          </p:nvCxnSpPr>
          <p:spPr>
            <a:xfrm>
              <a:off x="5475236" y="4493171"/>
              <a:ext cx="1663981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Pyöristetty suorakulmio 42"/>
            <p:cNvSpPr/>
            <p:nvPr/>
          </p:nvSpPr>
          <p:spPr>
            <a:xfrm>
              <a:off x="4509638" y="2556051"/>
              <a:ext cx="957705" cy="457200"/>
            </a:xfrm>
            <a:prstGeom prst="roundRect">
              <a:avLst/>
            </a:prstGeom>
            <a:solidFill>
              <a:srgbClr val="66CC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NTDB</a:t>
              </a:r>
              <a:endParaRPr lang="fi-FI" dirty="0"/>
            </a:p>
          </p:txBody>
        </p:sp>
        <p:cxnSp>
          <p:nvCxnSpPr>
            <p:cNvPr id="44" name="Suora nuoliyhdysviiva 43"/>
            <p:cNvCxnSpPr>
              <a:endCxn id="43" idx="1"/>
            </p:cNvCxnSpPr>
            <p:nvPr/>
          </p:nvCxnSpPr>
          <p:spPr>
            <a:xfrm>
              <a:off x="2845657" y="2784651"/>
              <a:ext cx="1663981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kstiruutu 44"/>
            <p:cNvSpPr txBox="1"/>
            <p:nvPr/>
          </p:nvSpPr>
          <p:spPr>
            <a:xfrm>
              <a:off x="2927400" y="2496125"/>
              <a:ext cx="14683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 err="1" smtClean="0"/>
                <a:t>Quality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requirement</a:t>
              </a:r>
              <a:endParaRPr lang="fi-FI" sz="1000" dirty="0"/>
            </a:p>
          </p:txBody>
        </p:sp>
        <p:sp>
          <p:nvSpPr>
            <p:cNvPr id="46" name="Tekstiruutu 45"/>
            <p:cNvSpPr txBox="1"/>
            <p:nvPr/>
          </p:nvSpPr>
          <p:spPr>
            <a:xfrm>
              <a:off x="5575710" y="2495427"/>
              <a:ext cx="14683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 err="1" smtClean="0"/>
                <a:t>Quality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promise</a:t>
              </a:r>
              <a:endParaRPr lang="fi-FI" sz="1000" dirty="0"/>
            </a:p>
          </p:txBody>
        </p:sp>
        <p:sp>
          <p:nvSpPr>
            <p:cNvPr id="47" name="Pyöristetty suorakulmio 46"/>
            <p:cNvSpPr/>
            <p:nvPr/>
          </p:nvSpPr>
          <p:spPr>
            <a:xfrm>
              <a:off x="4504668" y="3141116"/>
              <a:ext cx="962675" cy="457200"/>
            </a:xfrm>
            <a:prstGeom prst="roundRect">
              <a:avLst/>
            </a:prstGeom>
            <a:solidFill>
              <a:srgbClr val="66CC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NTDB</a:t>
              </a:r>
              <a:endParaRPr lang="fi-FI" dirty="0"/>
            </a:p>
          </p:txBody>
        </p:sp>
        <p:sp>
          <p:nvSpPr>
            <p:cNvPr id="48" name="Pyöristetty suorakulmio 47"/>
            <p:cNvSpPr/>
            <p:nvPr/>
          </p:nvSpPr>
          <p:spPr>
            <a:xfrm>
              <a:off x="4496922" y="3718429"/>
              <a:ext cx="1001299" cy="457200"/>
            </a:xfrm>
            <a:prstGeom prst="roundRect">
              <a:avLst/>
            </a:prstGeom>
            <a:solidFill>
              <a:srgbClr val="66CC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NTDB</a:t>
              </a:r>
              <a:endParaRPr lang="fi-FI" dirty="0"/>
            </a:p>
          </p:txBody>
        </p:sp>
        <p:cxnSp>
          <p:nvCxnSpPr>
            <p:cNvPr id="50" name="Suora nuoliyhdysviiva 49"/>
            <p:cNvCxnSpPr/>
            <p:nvPr/>
          </p:nvCxnSpPr>
          <p:spPr>
            <a:xfrm>
              <a:off x="2849479" y="3356206"/>
              <a:ext cx="1663981" cy="0"/>
            </a:xfrm>
            <a:prstGeom prst="straightConnector1">
              <a:avLst/>
            </a:prstGeom>
            <a:ln w="50800"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uora nuoliyhdysviiva 51"/>
            <p:cNvCxnSpPr/>
            <p:nvPr/>
          </p:nvCxnSpPr>
          <p:spPr>
            <a:xfrm>
              <a:off x="2832941" y="3928802"/>
              <a:ext cx="1663981" cy="0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Pyöristetty suorakulmio 53"/>
            <p:cNvSpPr/>
            <p:nvPr/>
          </p:nvSpPr>
          <p:spPr>
            <a:xfrm>
              <a:off x="4489173" y="4262182"/>
              <a:ext cx="1001299" cy="457200"/>
            </a:xfrm>
            <a:prstGeom prst="roundRect">
              <a:avLst/>
            </a:prstGeom>
            <a:solidFill>
              <a:srgbClr val="66CCFF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dirty="0" smtClean="0"/>
                <a:t>NTDB</a:t>
              </a:r>
              <a:endParaRPr lang="fi-FI" dirty="0"/>
            </a:p>
          </p:txBody>
        </p:sp>
        <p:cxnSp>
          <p:nvCxnSpPr>
            <p:cNvPr id="55" name="Suora nuoliyhdysviiva 54"/>
            <p:cNvCxnSpPr/>
            <p:nvPr/>
          </p:nvCxnSpPr>
          <p:spPr>
            <a:xfrm>
              <a:off x="2825192" y="4472555"/>
              <a:ext cx="1663981" cy="0"/>
            </a:xfrm>
            <a:prstGeom prst="straightConnector1">
              <a:avLst/>
            </a:prstGeom>
            <a:ln w="508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Ellipsi 55"/>
            <p:cNvSpPr/>
            <p:nvPr/>
          </p:nvSpPr>
          <p:spPr>
            <a:xfrm>
              <a:off x="7279383" y="2556051"/>
              <a:ext cx="476722" cy="47672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7" name="Ellipsi 56"/>
            <p:cNvSpPr/>
            <p:nvPr/>
          </p:nvSpPr>
          <p:spPr>
            <a:xfrm>
              <a:off x="7279383" y="3151345"/>
              <a:ext cx="476722" cy="47672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8" name="Ellipsi 57"/>
            <p:cNvSpPr/>
            <p:nvPr/>
          </p:nvSpPr>
          <p:spPr>
            <a:xfrm>
              <a:off x="7273100" y="3740191"/>
              <a:ext cx="476722" cy="476722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59" name="Ellipsi 58"/>
            <p:cNvSpPr/>
            <p:nvPr/>
          </p:nvSpPr>
          <p:spPr>
            <a:xfrm>
              <a:off x="7273100" y="4282679"/>
              <a:ext cx="476722" cy="476722"/>
            </a:xfrm>
            <a:prstGeom prst="ellipse">
              <a:avLst/>
            </a:prstGeom>
            <a:solidFill>
              <a:srgbClr val="FF3300"/>
            </a:soli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63" name="Tekstiruutu 62"/>
            <p:cNvSpPr txBox="1"/>
            <p:nvPr/>
          </p:nvSpPr>
          <p:spPr>
            <a:xfrm>
              <a:off x="2927400" y="3089541"/>
              <a:ext cx="14683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 err="1" smtClean="0"/>
                <a:t>Quality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requirement</a:t>
              </a:r>
              <a:endParaRPr lang="fi-FI" sz="1000" dirty="0"/>
            </a:p>
          </p:txBody>
        </p:sp>
        <p:sp>
          <p:nvSpPr>
            <p:cNvPr id="64" name="Tekstiruutu 63"/>
            <p:cNvSpPr txBox="1"/>
            <p:nvPr/>
          </p:nvSpPr>
          <p:spPr>
            <a:xfrm>
              <a:off x="2927400" y="3644738"/>
              <a:ext cx="14683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 smtClean="0"/>
                <a:t>No </a:t>
              </a:r>
              <a:r>
                <a:rPr lang="fi-FI" sz="1000" dirty="0" err="1"/>
                <a:t>q</a:t>
              </a:r>
              <a:r>
                <a:rPr lang="fi-FI" sz="1000" dirty="0" err="1" smtClean="0"/>
                <a:t>uality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requirement</a:t>
              </a:r>
              <a:endParaRPr lang="fi-FI" sz="1000" dirty="0"/>
            </a:p>
          </p:txBody>
        </p:sp>
        <p:sp>
          <p:nvSpPr>
            <p:cNvPr id="65" name="Tekstiruutu 64"/>
            <p:cNvSpPr txBox="1"/>
            <p:nvPr/>
          </p:nvSpPr>
          <p:spPr>
            <a:xfrm>
              <a:off x="2927400" y="4223177"/>
              <a:ext cx="14683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 smtClean="0"/>
                <a:t>No </a:t>
              </a:r>
              <a:r>
                <a:rPr lang="fi-FI" sz="1000" dirty="0" err="1"/>
                <a:t>q</a:t>
              </a:r>
              <a:r>
                <a:rPr lang="fi-FI" sz="1000" dirty="0" err="1" smtClean="0"/>
                <a:t>uality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requirement</a:t>
              </a:r>
              <a:endParaRPr lang="fi-FI" sz="1000" dirty="0"/>
            </a:p>
          </p:txBody>
        </p:sp>
        <p:sp>
          <p:nvSpPr>
            <p:cNvPr id="66" name="Tekstiruutu 65"/>
            <p:cNvSpPr txBox="1"/>
            <p:nvPr/>
          </p:nvSpPr>
          <p:spPr>
            <a:xfrm>
              <a:off x="5384329" y="3089541"/>
              <a:ext cx="18510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 smtClean="0"/>
                <a:t>No </a:t>
              </a:r>
              <a:r>
                <a:rPr lang="fi-FI" sz="1000" dirty="0" err="1" smtClean="0"/>
                <a:t>quality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promise</a:t>
              </a:r>
              <a:endParaRPr lang="fi-FI" sz="1000" dirty="0"/>
            </a:p>
          </p:txBody>
        </p:sp>
        <p:sp>
          <p:nvSpPr>
            <p:cNvPr id="67" name="Tekstiruutu 66"/>
            <p:cNvSpPr txBox="1"/>
            <p:nvPr/>
          </p:nvSpPr>
          <p:spPr>
            <a:xfrm>
              <a:off x="5384329" y="3644738"/>
              <a:ext cx="185107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 smtClean="0"/>
                <a:t>No </a:t>
              </a:r>
              <a:r>
                <a:rPr lang="fi-FI" sz="1000" dirty="0" err="1" smtClean="0"/>
                <a:t>quality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promise</a:t>
              </a:r>
              <a:endParaRPr lang="fi-FI" sz="1000" dirty="0"/>
            </a:p>
          </p:txBody>
        </p:sp>
        <p:sp>
          <p:nvSpPr>
            <p:cNvPr id="69" name="Tekstiruutu 68"/>
            <p:cNvSpPr txBox="1"/>
            <p:nvPr/>
          </p:nvSpPr>
          <p:spPr>
            <a:xfrm>
              <a:off x="5575710" y="4223177"/>
              <a:ext cx="146831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sz="1000" dirty="0" err="1" smtClean="0"/>
                <a:t>Quality</a:t>
              </a:r>
              <a:r>
                <a:rPr lang="fi-FI" sz="1000" dirty="0" smtClean="0"/>
                <a:t> </a:t>
              </a:r>
              <a:r>
                <a:rPr lang="fi-FI" sz="1000" dirty="0" err="1" smtClean="0"/>
                <a:t>promise</a:t>
              </a:r>
              <a:endParaRPr lang="fi-FI" sz="1000" dirty="0"/>
            </a:p>
          </p:txBody>
        </p:sp>
        <p:sp>
          <p:nvSpPr>
            <p:cNvPr id="89" name="Tekstiruutu 88"/>
            <p:cNvSpPr txBox="1"/>
            <p:nvPr/>
          </p:nvSpPr>
          <p:spPr>
            <a:xfrm>
              <a:off x="1053328" y="2495062"/>
              <a:ext cx="358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 smtClean="0"/>
                <a:t>1</a:t>
              </a:r>
            </a:p>
          </p:txBody>
        </p:sp>
        <p:sp>
          <p:nvSpPr>
            <p:cNvPr id="91" name="Yhdestä kulmasta leikattu suorakulmio 90"/>
            <p:cNvSpPr/>
            <p:nvPr/>
          </p:nvSpPr>
          <p:spPr>
            <a:xfrm>
              <a:off x="1426016" y="2545245"/>
              <a:ext cx="1418564" cy="372890"/>
            </a:xfrm>
            <a:prstGeom prst="snip1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dirty="0" err="1" smtClean="0"/>
                <a:t>Spatial</a:t>
              </a:r>
              <a:r>
                <a:rPr lang="fi-FI" dirty="0" smtClean="0"/>
                <a:t> data</a:t>
              </a:r>
              <a:endParaRPr lang="fi-FI" dirty="0"/>
            </a:p>
          </p:txBody>
        </p:sp>
        <p:sp>
          <p:nvSpPr>
            <p:cNvPr id="92" name="Yhdestä kulmasta leikattu suorakulmio 91"/>
            <p:cNvSpPr/>
            <p:nvPr/>
          </p:nvSpPr>
          <p:spPr>
            <a:xfrm>
              <a:off x="1422943" y="3116995"/>
              <a:ext cx="1418564" cy="372890"/>
            </a:xfrm>
            <a:prstGeom prst="snip1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dirty="0" err="1" smtClean="0"/>
                <a:t>Spatial</a:t>
              </a:r>
              <a:r>
                <a:rPr lang="fi-FI" dirty="0" smtClean="0"/>
                <a:t> data</a:t>
              </a:r>
              <a:endParaRPr lang="fi-FI" dirty="0"/>
            </a:p>
          </p:txBody>
        </p:sp>
        <p:sp>
          <p:nvSpPr>
            <p:cNvPr id="93" name="Yhdestä kulmasta leikattu suorakulmio 92"/>
            <p:cNvSpPr/>
            <p:nvPr/>
          </p:nvSpPr>
          <p:spPr>
            <a:xfrm>
              <a:off x="1422943" y="3704514"/>
              <a:ext cx="1418564" cy="372890"/>
            </a:xfrm>
            <a:prstGeom prst="snip1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dirty="0" err="1" smtClean="0"/>
                <a:t>Spatial</a:t>
              </a:r>
              <a:r>
                <a:rPr lang="fi-FI" dirty="0" smtClean="0"/>
                <a:t> data</a:t>
              </a:r>
              <a:endParaRPr lang="fi-FI" dirty="0"/>
            </a:p>
          </p:txBody>
        </p:sp>
        <p:sp>
          <p:nvSpPr>
            <p:cNvPr id="94" name="Yhdestä kulmasta leikattu suorakulmio 93"/>
            <p:cNvSpPr/>
            <p:nvPr/>
          </p:nvSpPr>
          <p:spPr>
            <a:xfrm>
              <a:off x="1411095" y="4260583"/>
              <a:ext cx="1418564" cy="372890"/>
            </a:xfrm>
            <a:prstGeom prst="snip1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dirty="0" err="1" smtClean="0"/>
                <a:t>Spatial</a:t>
              </a:r>
              <a:r>
                <a:rPr lang="fi-FI" dirty="0" smtClean="0"/>
                <a:t> data</a:t>
              </a:r>
              <a:endParaRPr lang="fi-FI" dirty="0"/>
            </a:p>
          </p:txBody>
        </p:sp>
        <p:sp>
          <p:nvSpPr>
            <p:cNvPr id="95" name="Tekstiruutu 94"/>
            <p:cNvSpPr txBox="1"/>
            <p:nvPr/>
          </p:nvSpPr>
          <p:spPr>
            <a:xfrm>
              <a:off x="1053328" y="3088977"/>
              <a:ext cx="358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/>
                <a:t>2</a:t>
              </a:r>
              <a:endParaRPr lang="fi-FI" sz="2000" dirty="0" smtClean="0"/>
            </a:p>
          </p:txBody>
        </p:sp>
        <p:sp>
          <p:nvSpPr>
            <p:cNvPr id="96" name="Tekstiruutu 95"/>
            <p:cNvSpPr txBox="1"/>
            <p:nvPr/>
          </p:nvSpPr>
          <p:spPr>
            <a:xfrm>
              <a:off x="1053328" y="3682892"/>
              <a:ext cx="358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/>
                <a:t>3</a:t>
              </a:r>
              <a:endParaRPr lang="fi-FI" sz="2000" dirty="0" smtClean="0"/>
            </a:p>
          </p:txBody>
        </p:sp>
        <p:sp>
          <p:nvSpPr>
            <p:cNvPr id="97" name="Tekstiruutu 96"/>
            <p:cNvSpPr txBox="1"/>
            <p:nvPr/>
          </p:nvSpPr>
          <p:spPr>
            <a:xfrm>
              <a:off x="1053328" y="4276806"/>
              <a:ext cx="35863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2000" dirty="0"/>
                <a:t>4</a:t>
              </a:r>
              <a:endParaRPr lang="fi-FI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1556742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3FE24-D8AA-46E9-9914-853FDD6EC6B1}" type="datetime1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5</a:t>
            </a:fld>
            <a:endParaRPr lang="fi-FI"/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928800" y="612000"/>
            <a:ext cx="7579768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cap="all" baseline="0">
                <a:solidFill>
                  <a:srgbClr val="72B5CC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i-FI" dirty="0" err="1" smtClean="0"/>
              <a:t>Quality</a:t>
            </a:r>
            <a:r>
              <a:rPr lang="fi-FI" dirty="0" smtClean="0"/>
              <a:t> management</a:t>
            </a:r>
            <a:endParaRPr lang="fi-FI" dirty="0"/>
          </a:p>
        </p:txBody>
      </p:sp>
      <p:sp>
        <p:nvSpPr>
          <p:cNvPr id="8" name="Päivämäärän paikkamerkki 3"/>
          <p:cNvSpPr txBox="1">
            <a:spLocks/>
          </p:cNvSpPr>
          <p:nvPr/>
        </p:nvSpPr>
        <p:spPr>
          <a:xfrm>
            <a:off x="929747" y="4630341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6B1084-1FCA-4DB4-A994-F9B836E2DC82}" type="datetime1">
              <a:rPr lang="fi-FI" smtClean="0"/>
              <a:pPr/>
              <a:t>24.4.2019</a:t>
            </a:fld>
            <a:endParaRPr lang="fi-FI"/>
          </a:p>
        </p:txBody>
      </p:sp>
      <p:sp>
        <p:nvSpPr>
          <p:cNvPr id="9" name="Dian numeron paikkamerkki 5"/>
          <p:cNvSpPr txBox="1">
            <a:spLocks/>
          </p:cNvSpPr>
          <p:nvPr/>
        </p:nvSpPr>
        <p:spPr>
          <a:xfrm>
            <a:off x="5816783" y="463054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685766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88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766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649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532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415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297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180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064" algn="l" defTabSz="685766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21C0A5-67F8-1747-AC18-E6E051725274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10" name="Ellipsi 9"/>
          <p:cNvSpPr/>
          <p:nvPr/>
        </p:nvSpPr>
        <p:spPr>
          <a:xfrm>
            <a:off x="1921791" y="2116640"/>
            <a:ext cx="4758925" cy="236349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Ellipsi 10"/>
          <p:cNvSpPr/>
          <p:nvPr/>
        </p:nvSpPr>
        <p:spPr>
          <a:xfrm>
            <a:off x="2468169" y="3327794"/>
            <a:ext cx="1840359" cy="860588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assunrance</a:t>
            </a:r>
            <a:endParaRPr lang="fi-FI" dirty="0"/>
          </a:p>
        </p:txBody>
      </p:sp>
      <p:sp>
        <p:nvSpPr>
          <p:cNvPr id="12" name="Ellipsi 11"/>
          <p:cNvSpPr/>
          <p:nvPr/>
        </p:nvSpPr>
        <p:spPr>
          <a:xfrm>
            <a:off x="4436111" y="2377245"/>
            <a:ext cx="1794209" cy="839007"/>
          </a:xfrm>
          <a:prstGeom prst="ellipse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control</a:t>
            </a:r>
            <a:endParaRPr lang="fi-FI" dirty="0"/>
          </a:p>
        </p:txBody>
      </p:sp>
      <p:sp>
        <p:nvSpPr>
          <p:cNvPr id="13" name="Ellipsi 12"/>
          <p:cNvSpPr/>
          <p:nvPr/>
        </p:nvSpPr>
        <p:spPr>
          <a:xfrm>
            <a:off x="2522413" y="2366454"/>
            <a:ext cx="1840359" cy="860588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Quality</a:t>
            </a:r>
            <a:r>
              <a:rPr lang="fi-FI" dirty="0" smtClean="0"/>
              <a:t> design</a:t>
            </a:r>
            <a:endParaRPr lang="fi-FI" dirty="0"/>
          </a:p>
        </p:txBody>
      </p:sp>
      <p:sp>
        <p:nvSpPr>
          <p:cNvPr id="14" name="Ellipsi 13"/>
          <p:cNvSpPr/>
          <p:nvPr/>
        </p:nvSpPr>
        <p:spPr>
          <a:xfrm>
            <a:off x="4436111" y="3338585"/>
            <a:ext cx="1794209" cy="839007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 smtClean="0"/>
              <a:t>Quality</a:t>
            </a:r>
            <a:r>
              <a:rPr lang="fi-FI" dirty="0" smtClean="0"/>
              <a:t> </a:t>
            </a:r>
            <a:r>
              <a:rPr lang="fi-FI" dirty="0" err="1" smtClean="0"/>
              <a:t>improvement</a:t>
            </a:r>
            <a:endParaRPr lang="fi-FI" dirty="0"/>
          </a:p>
        </p:txBody>
      </p:sp>
      <p:sp>
        <p:nvSpPr>
          <p:cNvPr id="15" name="Tekstiruutu 14"/>
          <p:cNvSpPr txBox="1"/>
          <p:nvPr/>
        </p:nvSpPr>
        <p:spPr>
          <a:xfrm>
            <a:off x="681774" y="1403087"/>
            <a:ext cx="743933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“Management </a:t>
            </a:r>
            <a:r>
              <a:rPr lang="en-US" dirty="0"/>
              <a:t>activities and functions involved in determination of quality policy and its implementation through means such as quality planning and quality </a:t>
            </a:r>
            <a:r>
              <a:rPr lang="en-US" dirty="0" smtClean="0"/>
              <a:t>assurance.”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036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4F55F-47C4-4F86-8CC5-4E0743C7B9D6}" type="datetime1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41764" y="4650981"/>
            <a:ext cx="2310649" cy="253203"/>
          </a:xfrm>
        </p:spPr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5816783" y="4651184"/>
            <a:ext cx="1902323" cy="253203"/>
          </a:xfrm>
        </p:spPr>
        <p:txBody>
          <a:bodyPr/>
          <a:lstStyle/>
          <a:p>
            <a:fld id="{4721C0A5-67F8-1747-AC18-E6E051725274}" type="slidenum">
              <a:rPr lang="fi-FI" smtClean="0"/>
              <a:t>6</a:t>
            </a:fld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2759540" y="1809733"/>
            <a:ext cx="5059355" cy="2774184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Ellipsi 8"/>
          <p:cNvSpPr/>
          <p:nvPr/>
        </p:nvSpPr>
        <p:spPr>
          <a:xfrm>
            <a:off x="3347334" y="3326704"/>
            <a:ext cx="1797823" cy="840697"/>
          </a:xfrm>
          <a:prstGeom prst="ellipse">
            <a:avLst/>
          </a:prstGeom>
          <a:gradFill flip="none" rotWithShape="1">
            <a:gsLst>
              <a:gs pos="25000">
                <a:srgbClr val="7ED1FA"/>
              </a:gs>
              <a:gs pos="49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rgbClr val="FFCCCC"/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assunrance</a:t>
            </a:r>
            <a:endParaRPr lang="fi-FI" dirty="0"/>
          </a:p>
        </p:txBody>
      </p:sp>
      <p:sp>
        <p:nvSpPr>
          <p:cNvPr id="12" name="Ellipsi 11"/>
          <p:cNvSpPr/>
          <p:nvPr/>
        </p:nvSpPr>
        <p:spPr>
          <a:xfrm>
            <a:off x="3304061" y="2282873"/>
            <a:ext cx="1884657" cy="881302"/>
          </a:xfrm>
          <a:prstGeom prst="ellipse">
            <a:avLst/>
          </a:prstGeom>
          <a:solidFill>
            <a:srgbClr val="7ED1F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Quality</a:t>
            </a:r>
            <a:r>
              <a:rPr lang="fi-FI" dirty="0"/>
              <a:t> design</a:t>
            </a:r>
          </a:p>
        </p:txBody>
      </p:sp>
      <p:sp>
        <p:nvSpPr>
          <p:cNvPr id="13" name="Ellipsi 12"/>
          <p:cNvSpPr/>
          <p:nvPr/>
        </p:nvSpPr>
        <p:spPr>
          <a:xfrm>
            <a:off x="5417596" y="3320366"/>
            <a:ext cx="1834487" cy="857842"/>
          </a:xfrm>
          <a:prstGeom prst="ellipse">
            <a:avLst/>
          </a:prstGeom>
          <a:solidFill>
            <a:srgbClr val="FFCCCC"/>
          </a:solidFill>
          <a:ln>
            <a:solidFill>
              <a:srgbClr val="FF7C8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improvement</a:t>
            </a:r>
            <a:endParaRPr lang="fi-FI" dirty="0"/>
          </a:p>
        </p:txBody>
      </p:sp>
      <p:sp>
        <p:nvSpPr>
          <p:cNvPr id="14" name="Ellipsi 13"/>
          <p:cNvSpPr/>
          <p:nvPr/>
        </p:nvSpPr>
        <p:spPr>
          <a:xfrm>
            <a:off x="783197" y="1664476"/>
            <a:ext cx="664326" cy="420517"/>
          </a:xfrm>
          <a:prstGeom prst="ellipse">
            <a:avLst/>
          </a:prstGeom>
          <a:solidFill>
            <a:srgbClr val="7ED1F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sz="1400" dirty="0"/>
          </a:p>
        </p:txBody>
      </p:sp>
      <p:sp>
        <p:nvSpPr>
          <p:cNvPr id="15" name="Suorakulmio 14"/>
          <p:cNvSpPr/>
          <p:nvPr/>
        </p:nvSpPr>
        <p:spPr>
          <a:xfrm>
            <a:off x="1503443" y="1724694"/>
            <a:ext cx="196334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NTDB </a:t>
            </a:r>
            <a:r>
              <a:rPr lang="fi-FI" dirty="0" err="1" smtClean="0"/>
              <a:t>coordinator</a:t>
            </a:r>
            <a:endParaRPr lang="fi-FI" dirty="0"/>
          </a:p>
        </p:txBody>
      </p:sp>
      <p:sp>
        <p:nvSpPr>
          <p:cNvPr id="16" name="Suorakulmio 15"/>
          <p:cNvSpPr/>
          <p:nvPr/>
        </p:nvSpPr>
        <p:spPr>
          <a:xfrm>
            <a:off x="1503443" y="2229487"/>
            <a:ext cx="1561323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/>
              <a:t>Data </a:t>
            </a:r>
            <a:r>
              <a:rPr lang="fi-FI" dirty="0" err="1" smtClean="0"/>
              <a:t>producer</a:t>
            </a:r>
            <a:endParaRPr lang="fi-FI" dirty="0"/>
          </a:p>
        </p:txBody>
      </p:sp>
      <p:sp>
        <p:nvSpPr>
          <p:cNvPr id="17" name="Ellipsi 16"/>
          <p:cNvSpPr/>
          <p:nvPr/>
        </p:nvSpPr>
        <p:spPr>
          <a:xfrm>
            <a:off x="783197" y="2176502"/>
            <a:ext cx="664326" cy="420517"/>
          </a:xfrm>
          <a:prstGeom prst="ellipse">
            <a:avLst/>
          </a:prstGeom>
          <a:solidFill>
            <a:srgbClr val="FFCCCC"/>
          </a:solidFill>
          <a:ln>
            <a:solidFill>
              <a:srgbClr val="FF7C8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Quality</a:t>
            </a:r>
            <a:r>
              <a:rPr lang="fi-FI" dirty="0"/>
              <a:t> management</a:t>
            </a:r>
          </a:p>
        </p:txBody>
      </p:sp>
      <p:sp>
        <p:nvSpPr>
          <p:cNvPr id="18" name="Ellipsi 17"/>
          <p:cNvSpPr/>
          <p:nvPr/>
        </p:nvSpPr>
        <p:spPr>
          <a:xfrm>
            <a:off x="5435928" y="2323478"/>
            <a:ext cx="1797823" cy="840697"/>
          </a:xfrm>
          <a:prstGeom prst="ellipse">
            <a:avLst/>
          </a:prstGeom>
          <a:gradFill flip="none" rotWithShape="1">
            <a:gsLst>
              <a:gs pos="25000">
                <a:srgbClr val="7ED1FA"/>
              </a:gs>
              <a:gs pos="49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rgbClr val="FFCCCC"/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 smtClean="0"/>
              <a:t>control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494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Quality</a:t>
            </a:r>
            <a:r>
              <a:rPr lang="fi-FI" dirty="0"/>
              <a:t> design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591" y="1604349"/>
            <a:ext cx="7042287" cy="3025992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“Quality </a:t>
            </a:r>
            <a:r>
              <a:rPr lang="en-US" dirty="0"/>
              <a:t>design focuses </a:t>
            </a:r>
            <a:r>
              <a:rPr lang="en-US" b="1" dirty="0"/>
              <a:t>on setting quality objectives </a:t>
            </a:r>
            <a:r>
              <a:rPr lang="en-US" dirty="0"/>
              <a:t>and defining the operational processes and resources needed to achieve quality </a:t>
            </a:r>
            <a:r>
              <a:rPr lang="en-US" dirty="0" smtClean="0"/>
              <a:t>objectives</a:t>
            </a:r>
            <a:r>
              <a:rPr lang="en-US" dirty="0" smtClean="0"/>
              <a:t>.”</a:t>
            </a:r>
            <a:endParaRPr lang="en-US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one </a:t>
            </a:r>
            <a:r>
              <a:rPr lang="en-US" dirty="0"/>
              <a:t>by the </a:t>
            </a:r>
            <a:r>
              <a:rPr lang="en-US" dirty="0" smtClean="0"/>
              <a:t>NTDB </a:t>
            </a:r>
            <a:r>
              <a:rPr lang="en-US" dirty="0"/>
              <a:t>coordinator, </a:t>
            </a:r>
            <a:r>
              <a:rPr lang="en-US" dirty="0" err="1"/>
              <a:t>ie</a:t>
            </a:r>
            <a:r>
              <a:rPr lang="en-US" dirty="0"/>
              <a:t> </a:t>
            </a:r>
            <a:r>
              <a:rPr lang="en-US" dirty="0" smtClean="0"/>
              <a:t>NLS.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By setting </a:t>
            </a:r>
            <a:r>
              <a:rPr lang="en-US" dirty="0"/>
              <a:t>quality </a:t>
            </a:r>
            <a:r>
              <a:rPr lang="en-US" dirty="0" smtClean="0"/>
              <a:t>the requirements </a:t>
            </a:r>
            <a:r>
              <a:rPr lang="en-US" dirty="0"/>
              <a:t>and promises. </a:t>
            </a:r>
            <a:r>
              <a:rPr lang="en-US" dirty="0" smtClean="0"/>
              <a:t>The requirements </a:t>
            </a:r>
            <a:r>
              <a:rPr lang="en-US" dirty="0"/>
              <a:t>are </a:t>
            </a:r>
            <a:r>
              <a:rPr lang="en-US" dirty="0" smtClean="0"/>
              <a:t>more tight  </a:t>
            </a:r>
            <a:r>
              <a:rPr lang="en-US" dirty="0"/>
              <a:t>than </a:t>
            </a:r>
            <a:r>
              <a:rPr lang="en-US" dirty="0" smtClean="0"/>
              <a:t>promises.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Writing Quality handbook for NTBD spatial data 2019.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Data quality elements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Quality measures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Appendix</a:t>
            </a:r>
            <a:r>
              <a:rPr lang="en-US" dirty="0"/>
              <a:t>: Quality Requirements </a:t>
            </a:r>
            <a:r>
              <a:rPr lang="en-US" dirty="0" smtClean="0"/>
              <a:t>and promises</a:t>
            </a:r>
          </a:p>
          <a:p>
            <a:pPr marL="6286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Appendix</a:t>
            </a:r>
            <a:r>
              <a:rPr lang="en-US" dirty="0"/>
              <a:t>: Quality Rules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CE5C-06D1-48E6-AABD-818306CA87F8}" type="datetime1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7</a:t>
            </a:fld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6624858" y="547063"/>
            <a:ext cx="1884657" cy="881302"/>
          </a:xfrm>
          <a:prstGeom prst="ellipse">
            <a:avLst/>
          </a:prstGeom>
          <a:solidFill>
            <a:srgbClr val="7ED1F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Quality</a:t>
            </a:r>
            <a:r>
              <a:rPr lang="fi-FI" dirty="0"/>
              <a:t> design</a:t>
            </a:r>
          </a:p>
        </p:txBody>
      </p:sp>
    </p:spTree>
    <p:extLst>
      <p:ext uri="{BB962C8B-B14F-4D97-AF65-F5344CB8AC3E}">
        <p14:creationId xmlns:p14="http://schemas.microsoft.com/office/powerpoint/2010/main" val="93250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13E12-E1EE-4C94-A449-4783A5610CB0}" type="datetime1">
              <a:rPr lang="fi-FI" smtClean="0"/>
              <a:t>24.4.2019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8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5" y="216309"/>
            <a:ext cx="267523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74" y="456339"/>
            <a:ext cx="2675517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686" y="696369"/>
            <a:ext cx="2658410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67" y="993069"/>
            <a:ext cx="2666781" cy="37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iruutu 1"/>
          <p:cNvSpPr txBox="1"/>
          <p:nvPr/>
        </p:nvSpPr>
        <p:spPr>
          <a:xfrm rot="19148299">
            <a:off x="5192489" y="2078539"/>
            <a:ext cx="2593729" cy="101566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accent2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fi-FI" sz="6000" b="1" dirty="0" smtClean="0">
                <a:solidFill>
                  <a:srgbClr val="FF0000"/>
                </a:solidFill>
              </a:rPr>
              <a:t>2019</a:t>
            </a:r>
            <a:endParaRPr lang="fi-FI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4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/>
              <a:t>control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931591" y="1604349"/>
            <a:ext cx="7003541" cy="3025992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“Quality control refers </a:t>
            </a:r>
            <a:r>
              <a:rPr lang="en-US" dirty="0"/>
              <a:t>to that part of quality management that focuses on meeting quality requirements</a:t>
            </a:r>
            <a:r>
              <a:rPr lang="en-US" dirty="0" smtClean="0"/>
              <a:t>.” </a:t>
            </a:r>
            <a:endParaRPr lang="en-US" dirty="0" smtClean="0"/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These include for example</a:t>
            </a:r>
          </a:p>
          <a:p>
            <a:pPr marL="6858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W</a:t>
            </a:r>
            <a:r>
              <a:rPr lang="en-US" sz="1400" dirty="0" smtClean="0"/>
              <a:t>ork </a:t>
            </a:r>
            <a:r>
              <a:rPr lang="en-US" sz="1400" dirty="0"/>
              <a:t>instructions; NTDB coordinator provides conceptual models and formatting instructions</a:t>
            </a:r>
            <a:r>
              <a:rPr lang="en-US" sz="1400" dirty="0" smtClean="0"/>
              <a:t>.</a:t>
            </a:r>
            <a:endParaRPr lang="en-US" sz="1400" dirty="0" smtClean="0"/>
          </a:p>
          <a:p>
            <a:pPr marL="685800" lvl="1" indent="-342900">
              <a:lnSpc>
                <a:spcPct val="100000"/>
              </a:lnSpc>
              <a:buFont typeface="+mj-lt"/>
              <a:buAutoNum type="arabicPeriod"/>
            </a:pPr>
            <a:r>
              <a:rPr lang="en-US" sz="1400" dirty="0"/>
              <a:t>Competence, such as knowledge, skills, experience, and </a:t>
            </a:r>
            <a:r>
              <a:rPr lang="en-US" sz="1400" dirty="0" smtClean="0"/>
              <a:t>qualifications. Each </a:t>
            </a:r>
            <a:r>
              <a:rPr lang="en-US" sz="1400" dirty="0" smtClean="0"/>
              <a:t>data </a:t>
            </a:r>
            <a:r>
              <a:rPr lang="en-US" sz="1400" dirty="0"/>
              <a:t>producer </a:t>
            </a:r>
            <a:r>
              <a:rPr lang="en-US" sz="1400" dirty="0" smtClean="0"/>
              <a:t>applies </a:t>
            </a:r>
            <a:r>
              <a:rPr lang="en-US" sz="1400" dirty="0"/>
              <a:t>quality </a:t>
            </a:r>
            <a:r>
              <a:rPr lang="en-US" sz="1400" dirty="0" smtClean="0"/>
              <a:t>control </a:t>
            </a:r>
            <a:r>
              <a:rPr lang="en-US" sz="1400" dirty="0"/>
              <a:t>in its own </a:t>
            </a:r>
            <a:r>
              <a:rPr lang="en-US" sz="1400" dirty="0" smtClean="0"/>
              <a:t>organization</a:t>
            </a:r>
            <a:r>
              <a:rPr lang="en-US" sz="1400" dirty="0" smtClean="0"/>
              <a:t>.</a:t>
            </a:r>
            <a:endParaRPr lang="en-US" sz="1400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16750-BAAD-4C16-B177-9936B8FBEB96}" type="datetime1">
              <a:rPr lang="fi-FI" smtClean="0"/>
              <a:t>24.4.2019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15.3.2019.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1C0A5-67F8-1747-AC18-E6E051725274}" type="slidenum">
              <a:rPr lang="fi-FI" smtClean="0"/>
              <a:t>9</a:t>
            </a:fld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6621549" y="496289"/>
            <a:ext cx="1797823" cy="840697"/>
          </a:xfrm>
          <a:prstGeom prst="ellipse">
            <a:avLst/>
          </a:prstGeom>
          <a:gradFill flip="none" rotWithShape="1">
            <a:gsLst>
              <a:gs pos="25000">
                <a:srgbClr val="7ED1FA"/>
              </a:gs>
              <a:gs pos="49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rgbClr val="FFCCCC"/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err="1"/>
              <a:t>Quality</a:t>
            </a:r>
            <a:r>
              <a:rPr lang="fi-FI" dirty="0"/>
              <a:t> </a:t>
            </a:r>
            <a:r>
              <a:rPr lang="fi-FI" dirty="0" err="1" smtClean="0"/>
              <a:t>control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849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L_su_kalvopohja_2017.pptx" id="{161E8DAD-604F-4999-B670-99B4502CE8EF}" vid="{F566052B-65CC-4A65-AE85-78DB67423B7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MML_su_kalvopohja_2017</Template>
  <TotalTime>2661</TotalTime>
  <Words>896</Words>
  <Application>Microsoft Office PowerPoint</Application>
  <PresentationFormat>Näytössä katseltava esitys (16:9)</PresentationFormat>
  <Paragraphs>247</Paragraphs>
  <Slides>20</Slides>
  <Notes>15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Times</vt:lpstr>
      <vt:lpstr>Office-teema</vt:lpstr>
      <vt:lpstr>Quality management in the National topographic database of Finland</vt:lpstr>
      <vt:lpstr>Background</vt:lpstr>
      <vt:lpstr>national topographic database of Finland, roles</vt:lpstr>
      <vt:lpstr>questions</vt:lpstr>
      <vt:lpstr>PowerPoint-esitys</vt:lpstr>
      <vt:lpstr>Quality management</vt:lpstr>
      <vt:lpstr>Quality design</vt:lpstr>
      <vt:lpstr>PowerPoint-esitys</vt:lpstr>
      <vt:lpstr>Quality control</vt:lpstr>
      <vt:lpstr>PowerPoint-esitys</vt:lpstr>
      <vt:lpstr>Quality assurance</vt:lpstr>
      <vt:lpstr>Quality test</vt:lpstr>
      <vt:lpstr>PowerPoint-esitys</vt:lpstr>
      <vt:lpstr>What Shall…</vt:lpstr>
      <vt:lpstr>Data delivery process</vt:lpstr>
      <vt:lpstr>Audit process</vt:lpstr>
      <vt:lpstr>NLS Quality assurance</vt:lpstr>
      <vt:lpstr>Quality improvement</vt:lpstr>
      <vt:lpstr>summary</vt:lpstr>
      <vt:lpstr>Thank you for  attention</vt:lpstr>
    </vt:vector>
  </TitlesOfParts>
  <Company>Maanmittauslaitos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Tietoa, palvelua ja tutkimusta maasta</dc:title>
  <dc:creator>Pyysalo Ulla</dc:creator>
  <cp:lastModifiedBy>Pyysalo Ulla</cp:lastModifiedBy>
  <cp:revision>88</cp:revision>
  <cp:lastPrinted>2019-04-05T12:13:05Z</cp:lastPrinted>
  <dcterms:created xsi:type="dcterms:W3CDTF">2018-08-21T08:17:03Z</dcterms:created>
  <dcterms:modified xsi:type="dcterms:W3CDTF">2019-04-24T14:17:15Z</dcterms:modified>
</cp:coreProperties>
</file>